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35" r:id="rId3"/>
    <p:sldId id="334" r:id="rId4"/>
    <p:sldId id="274" r:id="rId5"/>
    <p:sldId id="262" r:id="rId6"/>
    <p:sldId id="333" r:id="rId7"/>
    <p:sldId id="269"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280" r:id="rId24"/>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41" autoAdjust="0"/>
  </p:normalViewPr>
  <p:slideViewPr>
    <p:cSldViewPr>
      <p:cViewPr>
        <p:scale>
          <a:sx n="66" d="100"/>
          <a:sy n="66" d="100"/>
        </p:scale>
        <p:origin x="1930" y="1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BBCC22-EA8B-4D62-AC9C-75A5185B7A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DB4B8847-32D6-4C36-9371-14869E071BB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7C8FD4D6-8941-43B9-9F74-4895DDDAD19C}" type="datetimeFigureOut">
              <a:rPr lang="fr-FR"/>
              <a:pPr>
                <a:defRPr/>
              </a:pPr>
              <a:t>12/06/2023</a:t>
            </a:fld>
            <a:endParaRPr lang="fr-FR"/>
          </a:p>
        </p:txBody>
      </p:sp>
      <p:sp>
        <p:nvSpPr>
          <p:cNvPr id="4" name="Espace réservé de l'image des diapositives 3">
            <a:extLst>
              <a:ext uri="{FF2B5EF4-FFF2-40B4-BE49-F238E27FC236}">
                <a16:creationId xmlns:a16="http://schemas.microsoft.com/office/drawing/2014/main" id="{DCBA5435-29E5-42B8-9379-632CD45053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58EED3E5-5F35-4FE9-B799-38F01A9D3FD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2BC6B08D-BF4E-40C4-B392-BD040C5FA47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46867A41-C351-4B36-A43F-4159EB1909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EF3666F-4C93-47FD-BBBA-E76CEFA8E6F3}"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e l'image des diapositives 1">
            <a:extLst>
              <a:ext uri="{FF2B5EF4-FFF2-40B4-BE49-F238E27FC236}">
                <a16:creationId xmlns:a16="http://schemas.microsoft.com/office/drawing/2014/main" id="{D92F9802-3562-447C-96F1-87EA3EEA4D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ce réservé des commentaires 2">
            <a:extLst>
              <a:ext uri="{FF2B5EF4-FFF2-40B4-BE49-F238E27FC236}">
                <a16:creationId xmlns:a16="http://schemas.microsoft.com/office/drawing/2014/main" id="{A1951C22-A8DA-4F72-A923-071CD18FE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100" name="Espace réservé du numéro de diapositive 3">
            <a:extLst>
              <a:ext uri="{FF2B5EF4-FFF2-40B4-BE49-F238E27FC236}">
                <a16:creationId xmlns:a16="http://schemas.microsoft.com/office/drawing/2014/main" id="{1DEEC509-CCF2-4B77-8392-42EEFB876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D9B928-E70A-4510-9D0D-E267F4E767EB}" type="slidenum">
              <a:rPr lang="fr-FR" altLang="fr-FR" smtClean="0">
                <a:latin typeface="Arial" panose="020B0604020202020204" pitchFamily="34" charset="0"/>
              </a:rPr>
              <a:pPr>
                <a:spcBef>
                  <a:spcPct val="0"/>
                </a:spcBef>
              </a:pPr>
              <a:t>1</a:t>
            </a:fld>
            <a:endParaRPr lang="fr-FR" altLang="fr-F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4EB48ABA-BFAF-462F-AE5E-4401D1378A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a:extLst>
              <a:ext uri="{FF2B5EF4-FFF2-40B4-BE49-F238E27FC236}">
                <a16:creationId xmlns:a16="http://schemas.microsoft.com/office/drawing/2014/main" id="{1AB12F19-C4EC-48CC-8E89-538C6F2C74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a:extLst>
              <a:ext uri="{FF2B5EF4-FFF2-40B4-BE49-F238E27FC236}">
                <a16:creationId xmlns:a16="http://schemas.microsoft.com/office/drawing/2014/main" id="{B78635CA-6570-4ACB-AE4C-A9FD9523CE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F6AD40-8236-4B6B-BC98-39D70592EB7A}" type="slidenum">
              <a:rPr lang="fr-FR" altLang="fr-FR" smtClean="0">
                <a:latin typeface="Arial" panose="020B0604020202020204" pitchFamily="34" charset="0"/>
              </a:rPr>
              <a:pPr>
                <a:spcBef>
                  <a:spcPct val="0"/>
                </a:spcBef>
              </a:pPr>
              <a:t>3</a:t>
            </a:fld>
            <a:endParaRPr lang="fr-FR" altLang="fr-FR">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13A8820E-73A6-4C74-9FCA-D92B19CF21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a:extLst>
              <a:ext uri="{FF2B5EF4-FFF2-40B4-BE49-F238E27FC236}">
                <a16:creationId xmlns:a16="http://schemas.microsoft.com/office/drawing/2014/main" id="{51D48DC6-91C6-4B03-A33B-23B6F24669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220" name="Espace réservé du numéro de diapositive 3">
            <a:extLst>
              <a:ext uri="{FF2B5EF4-FFF2-40B4-BE49-F238E27FC236}">
                <a16:creationId xmlns:a16="http://schemas.microsoft.com/office/drawing/2014/main" id="{19FF7EC9-E140-4FDB-AF87-3AFE5A7348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C850C7-FD5F-4F9B-850A-39D82B12B37C}" type="slidenum">
              <a:rPr lang="fr-FR" altLang="fr-FR" smtClean="0">
                <a:latin typeface="Arial" panose="020B0604020202020204" pitchFamily="34" charset="0"/>
              </a:rPr>
              <a:pPr>
                <a:spcBef>
                  <a:spcPct val="0"/>
                </a:spcBef>
              </a:pPr>
              <a:t>4</a:t>
            </a:fld>
            <a:endParaRPr lang="fr-FR" altLang="fr-F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91D96D69-12AE-4330-93D2-6F53BBFFD7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commentaires 2">
            <a:extLst>
              <a:ext uri="{FF2B5EF4-FFF2-40B4-BE49-F238E27FC236}">
                <a16:creationId xmlns:a16="http://schemas.microsoft.com/office/drawing/2014/main" id="{D697BB4D-1D74-4F82-BD78-EBE874C07E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1268" name="Espace réservé du numéro de diapositive 3">
            <a:extLst>
              <a:ext uri="{FF2B5EF4-FFF2-40B4-BE49-F238E27FC236}">
                <a16:creationId xmlns:a16="http://schemas.microsoft.com/office/drawing/2014/main" id="{6E493F31-40EE-4ADA-89D7-B094B90A7E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6CD1BF-19E7-4BF7-99EF-3AFD6CF59F11}" type="slidenum">
              <a:rPr lang="fr-FR" altLang="fr-FR" smtClean="0">
                <a:latin typeface="Arial" panose="020B0604020202020204" pitchFamily="34" charset="0"/>
              </a:rPr>
              <a:pPr>
                <a:spcBef>
                  <a:spcPct val="0"/>
                </a:spcBef>
              </a:pPr>
              <a:t>5</a:t>
            </a:fld>
            <a:endParaRPr lang="fr-FR" altLang="fr-F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a:extLst>
              <a:ext uri="{FF2B5EF4-FFF2-40B4-BE49-F238E27FC236}">
                <a16:creationId xmlns:a16="http://schemas.microsoft.com/office/drawing/2014/main" id="{8C09532E-AECD-465B-B957-204A0361CB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ce réservé des commentaires 2">
            <a:extLst>
              <a:ext uri="{FF2B5EF4-FFF2-40B4-BE49-F238E27FC236}">
                <a16:creationId xmlns:a16="http://schemas.microsoft.com/office/drawing/2014/main" id="{395AF97B-6758-4A72-AB2E-F0575E59B1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4340" name="Espace réservé du numéro de diapositive 3">
            <a:extLst>
              <a:ext uri="{FF2B5EF4-FFF2-40B4-BE49-F238E27FC236}">
                <a16:creationId xmlns:a16="http://schemas.microsoft.com/office/drawing/2014/main" id="{A507EE42-6C9C-4743-A64C-35E1BF0EED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805DBA-9B13-42F5-B02B-0919D9A3EC40}" type="slidenum">
              <a:rPr lang="fr-FR" altLang="fr-FR" smtClean="0">
                <a:latin typeface="Arial" panose="020B0604020202020204" pitchFamily="34" charset="0"/>
              </a:rPr>
              <a:pPr>
                <a:spcBef>
                  <a:spcPct val="0"/>
                </a:spcBef>
              </a:pPr>
              <a:t>7</a:t>
            </a:fld>
            <a:endParaRPr lang="fr-FR" altLang="fr-F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a:extLst>
              <a:ext uri="{FF2B5EF4-FFF2-40B4-BE49-F238E27FC236}">
                <a16:creationId xmlns:a16="http://schemas.microsoft.com/office/drawing/2014/main" id="{4296225D-F03B-4E43-B2BD-AFF8AEA12C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notes 2">
            <a:extLst>
              <a:ext uri="{FF2B5EF4-FFF2-40B4-BE49-F238E27FC236}">
                <a16:creationId xmlns:a16="http://schemas.microsoft.com/office/drawing/2014/main" id="{573A2D83-EB97-48AB-AEDF-C4DB006B83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388" name="Espace réservé du numéro de diapositive 3">
            <a:extLst>
              <a:ext uri="{FF2B5EF4-FFF2-40B4-BE49-F238E27FC236}">
                <a16:creationId xmlns:a16="http://schemas.microsoft.com/office/drawing/2014/main" id="{FAC7F518-28D8-47B1-BB14-2665F84E3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9FB7DD-D7CE-4DE8-8738-DD634B776DF1}" type="slidenum">
              <a:rPr lang="fr-FR" altLang="fr-FR" smtClean="0"/>
              <a:pPr/>
              <a:t>8</a:t>
            </a:fld>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a:extLst>
              <a:ext uri="{FF2B5EF4-FFF2-40B4-BE49-F238E27FC236}">
                <a16:creationId xmlns:a16="http://schemas.microsoft.com/office/drawing/2014/main" id="{81B7EB55-E4CF-46E2-859F-D0F1B1878C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notes 2">
            <a:extLst>
              <a:ext uri="{FF2B5EF4-FFF2-40B4-BE49-F238E27FC236}">
                <a16:creationId xmlns:a16="http://schemas.microsoft.com/office/drawing/2014/main" id="{0642E41D-353E-4775-B2A6-7B986D89EC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6628" name="Espace réservé du numéro de diapositive 3">
            <a:extLst>
              <a:ext uri="{FF2B5EF4-FFF2-40B4-BE49-F238E27FC236}">
                <a16:creationId xmlns:a16="http://schemas.microsoft.com/office/drawing/2014/main" id="{66AAA099-897F-487E-9243-E5D018E8A2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BB4B67-F031-4412-B364-9CFE2B032FA4}" type="slidenum">
              <a:rPr lang="fr-FR" altLang="fr-FR" smtClean="0"/>
              <a:pPr/>
              <a:t>17</a:t>
            </a:fld>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9FCEF73A-9340-460B-B5D9-46A87314B3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a:extLst>
              <a:ext uri="{FF2B5EF4-FFF2-40B4-BE49-F238E27FC236}">
                <a16:creationId xmlns:a16="http://schemas.microsoft.com/office/drawing/2014/main" id="{1858CEA8-D111-457F-9439-CB4FAE4656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3796" name="Espace réservé du numéro de diapositive 3">
            <a:extLst>
              <a:ext uri="{FF2B5EF4-FFF2-40B4-BE49-F238E27FC236}">
                <a16:creationId xmlns:a16="http://schemas.microsoft.com/office/drawing/2014/main" id="{82E60495-0A86-4643-BE1C-6630550E01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DA7E9C-12EF-464C-8118-586589895224}" type="slidenum">
              <a:rPr lang="fr-FR" altLang="fr-FR" smtClean="0">
                <a:latin typeface="Arial" panose="020B0604020202020204" pitchFamily="34" charset="0"/>
              </a:rPr>
              <a:pPr>
                <a:spcBef>
                  <a:spcPct val="0"/>
                </a:spcBef>
              </a:pPr>
              <a:t>23</a:t>
            </a:fld>
            <a:endParaRPr lang="fr-FR" altLang="fr-F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3860F8DA-8656-4D95-9EB7-C4B03D33F6B6}"/>
              </a:ext>
            </a:extLst>
          </p:cNvPr>
          <p:cNvSpPr>
            <a:spLocks noGrp="1"/>
          </p:cNvSpPr>
          <p:nvPr>
            <p:ph type="dt" sz="half" idx="10"/>
          </p:nvPr>
        </p:nvSpPr>
        <p:spPr/>
        <p:txBody>
          <a:bodyPr/>
          <a:lstStyle>
            <a:lvl1pPr>
              <a:defRPr/>
            </a:lvl1pPr>
          </a:lstStyle>
          <a:p>
            <a:pPr>
              <a:defRPr/>
            </a:pPr>
            <a:fld id="{3AC531B0-B00F-44C9-B1DE-70CE8451BB5F}" type="datetimeFigureOut">
              <a:rPr lang="fr-FR"/>
              <a:pPr>
                <a:defRPr/>
              </a:pPr>
              <a:t>12/06/2023</a:t>
            </a:fld>
            <a:endParaRPr lang="fr-FR"/>
          </a:p>
        </p:txBody>
      </p:sp>
      <p:sp>
        <p:nvSpPr>
          <p:cNvPr id="5" name="Espace réservé du pied de page 4">
            <a:extLst>
              <a:ext uri="{FF2B5EF4-FFF2-40B4-BE49-F238E27FC236}">
                <a16:creationId xmlns:a16="http://schemas.microsoft.com/office/drawing/2014/main" id="{22FF2BDA-34BC-4A90-AE93-0D560F48EC8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62D2B81-FD33-4D27-8662-8CC59FF0F9CA}"/>
              </a:ext>
            </a:extLst>
          </p:cNvPr>
          <p:cNvSpPr>
            <a:spLocks noGrp="1"/>
          </p:cNvSpPr>
          <p:nvPr>
            <p:ph type="sldNum" sz="quarter" idx="12"/>
          </p:nvPr>
        </p:nvSpPr>
        <p:spPr/>
        <p:txBody>
          <a:bodyPr/>
          <a:lstStyle>
            <a:lvl1pPr>
              <a:defRPr/>
            </a:lvl1pPr>
          </a:lstStyle>
          <a:p>
            <a:pPr>
              <a:defRPr/>
            </a:pPr>
            <a:fld id="{FCF00953-AD02-477C-A966-4ED29CF9D8E8}" type="slidenum">
              <a:rPr lang="fr-FR" altLang="fr-FR"/>
              <a:pPr>
                <a:defRPr/>
              </a:pPr>
              <a:t>‹N°›</a:t>
            </a:fld>
            <a:endParaRPr lang="fr-FR" altLang="fr-FR"/>
          </a:p>
        </p:txBody>
      </p:sp>
    </p:spTree>
    <p:extLst>
      <p:ext uri="{BB962C8B-B14F-4D97-AF65-F5344CB8AC3E}">
        <p14:creationId xmlns:p14="http://schemas.microsoft.com/office/powerpoint/2010/main" val="571856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6C7F10-215C-45A1-89C7-5DBC548E8452}"/>
              </a:ext>
            </a:extLst>
          </p:cNvPr>
          <p:cNvSpPr>
            <a:spLocks noGrp="1"/>
          </p:cNvSpPr>
          <p:nvPr>
            <p:ph type="dt" sz="half" idx="10"/>
          </p:nvPr>
        </p:nvSpPr>
        <p:spPr/>
        <p:txBody>
          <a:bodyPr/>
          <a:lstStyle>
            <a:lvl1pPr>
              <a:defRPr/>
            </a:lvl1pPr>
          </a:lstStyle>
          <a:p>
            <a:pPr>
              <a:defRPr/>
            </a:pPr>
            <a:fld id="{964A349F-4492-4008-B037-BEB1E70FC41A}" type="datetimeFigureOut">
              <a:rPr lang="fr-FR"/>
              <a:pPr>
                <a:defRPr/>
              </a:pPr>
              <a:t>12/06/2023</a:t>
            </a:fld>
            <a:endParaRPr lang="fr-FR"/>
          </a:p>
        </p:txBody>
      </p:sp>
      <p:sp>
        <p:nvSpPr>
          <p:cNvPr id="5" name="Espace réservé du pied de page 4">
            <a:extLst>
              <a:ext uri="{FF2B5EF4-FFF2-40B4-BE49-F238E27FC236}">
                <a16:creationId xmlns:a16="http://schemas.microsoft.com/office/drawing/2014/main" id="{9DF391DB-21F7-4F78-8013-C6C0EE54F2F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6E6F60F-E194-443D-8D07-9218ABFFC0DE}"/>
              </a:ext>
            </a:extLst>
          </p:cNvPr>
          <p:cNvSpPr>
            <a:spLocks noGrp="1"/>
          </p:cNvSpPr>
          <p:nvPr>
            <p:ph type="sldNum" sz="quarter" idx="12"/>
          </p:nvPr>
        </p:nvSpPr>
        <p:spPr/>
        <p:txBody>
          <a:bodyPr/>
          <a:lstStyle>
            <a:lvl1pPr>
              <a:defRPr/>
            </a:lvl1pPr>
          </a:lstStyle>
          <a:p>
            <a:pPr>
              <a:defRPr/>
            </a:pPr>
            <a:fld id="{2DC73FF7-2FB9-400A-ADF8-992C996A0B45}" type="slidenum">
              <a:rPr lang="fr-FR" altLang="fr-FR"/>
              <a:pPr>
                <a:defRPr/>
              </a:pPr>
              <a:t>‹N°›</a:t>
            </a:fld>
            <a:endParaRPr lang="fr-FR" altLang="fr-FR"/>
          </a:p>
        </p:txBody>
      </p:sp>
    </p:spTree>
    <p:extLst>
      <p:ext uri="{BB962C8B-B14F-4D97-AF65-F5344CB8AC3E}">
        <p14:creationId xmlns:p14="http://schemas.microsoft.com/office/powerpoint/2010/main" val="2004872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B9A98D-543C-446E-A00C-383EA31D2AF9}"/>
              </a:ext>
            </a:extLst>
          </p:cNvPr>
          <p:cNvSpPr>
            <a:spLocks noGrp="1"/>
          </p:cNvSpPr>
          <p:nvPr>
            <p:ph type="dt" sz="half" idx="10"/>
          </p:nvPr>
        </p:nvSpPr>
        <p:spPr/>
        <p:txBody>
          <a:bodyPr/>
          <a:lstStyle>
            <a:lvl1pPr>
              <a:defRPr/>
            </a:lvl1pPr>
          </a:lstStyle>
          <a:p>
            <a:pPr>
              <a:defRPr/>
            </a:pPr>
            <a:fld id="{BB351854-1AC4-4F54-AB50-74B45097BA79}" type="datetimeFigureOut">
              <a:rPr lang="fr-FR"/>
              <a:pPr>
                <a:defRPr/>
              </a:pPr>
              <a:t>12/06/2023</a:t>
            </a:fld>
            <a:endParaRPr lang="fr-FR"/>
          </a:p>
        </p:txBody>
      </p:sp>
      <p:sp>
        <p:nvSpPr>
          <p:cNvPr id="5" name="Espace réservé du pied de page 4">
            <a:extLst>
              <a:ext uri="{FF2B5EF4-FFF2-40B4-BE49-F238E27FC236}">
                <a16:creationId xmlns:a16="http://schemas.microsoft.com/office/drawing/2014/main" id="{D16FEF91-B7EA-40A6-A57C-928D5EE1E3B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AE4B76A-9185-4418-A4E5-B91126A2A761}"/>
              </a:ext>
            </a:extLst>
          </p:cNvPr>
          <p:cNvSpPr>
            <a:spLocks noGrp="1"/>
          </p:cNvSpPr>
          <p:nvPr>
            <p:ph type="sldNum" sz="quarter" idx="12"/>
          </p:nvPr>
        </p:nvSpPr>
        <p:spPr/>
        <p:txBody>
          <a:bodyPr/>
          <a:lstStyle>
            <a:lvl1pPr>
              <a:defRPr/>
            </a:lvl1pPr>
          </a:lstStyle>
          <a:p>
            <a:pPr>
              <a:defRPr/>
            </a:pPr>
            <a:fld id="{D11B1954-27B5-403B-B337-930EB17070FB}" type="slidenum">
              <a:rPr lang="fr-FR" altLang="fr-FR"/>
              <a:pPr>
                <a:defRPr/>
              </a:pPr>
              <a:t>‹N°›</a:t>
            </a:fld>
            <a:endParaRPr lang="fr-FR" altLang="fr-FR"/>
          </a:p>
        </p:txBody>
      </p:sp>
    </p:spTree>
    <p:extLst>
      <p:ext uri="{BB962C8B-B14F-4D97-AF65-F5344CB8AC3E}">
        <p14:creationId xmlns:p14="http://schemas.microsoft.com/office/powerpoint/2010/main" val="245945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186E39-7561-4817-AEFE-B7EAD5F42406}"/>
              </a:ext>
            </a:extLst>
          </p:cNvPr>
          <p:cNvSpPr>
            <a:spLocks noGrp="1"/>
          </p:cNvSpPr>
          <p:nvPr>
            <p:ph type="dt" sz="half" idx="10"/>
          </p:nvPr>
        </p:nvSpPr>
        <p:spPr/>
        <p:txBody>
          <a:bodyPr/>
          <a:lstStyle>
            <a:lvl1pPr>
              <a:defRPr/>
            </a:lvl1pPr>
          </a:lstStyle>
          <a:p>
            <a:pPr>
              <a:defRPr/>
            </a:pPr>
            <a:fld id="{01A814CA-68D1-4888-9398-BEFD027CF546}" type="datetimeFigureOut">
              <a:rPr lang="fr-FR"/>
              <a:pPr>
                <a:defRPr/>
              </a:pPr>
              <a:t>12/06/2023</a:t>
            </a:fld>
            <a:endParaRPr lang="fr-FR"/>
          </a:p>
        </p:txBody>
      </p:sp>
      <p:sp>
        <p:nvSpPr>
          <p:cNvPr id="5" name="Espace réservé du pied de page 4">
            <a:extLst>
              <a:ext uri="{FF2B5EF4-FFF2-40B4-BE49-F238E27FC236}">
                <a16:creationId xmlns:a16="http://schemas.microsoft.com/office/drawing/2014/main" id="{66E43794-582F-4242-A235-19AFEE0021D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4489EFD-580C-4327-889B-8BD172FCFEDE}"/>
              </a:ext>
            </a:extLst>
          </p:cNvPr>
          <p:cNvSpPr>
            <a:spLocks noGrp="1"/>
          </p:cNvSpPr>
          <p:nvPr>
            <p:ph type="sldNum" sz="quarter" idx="12"/>
          </p:nvPr>
        </p:nvSpPr>
        <p:spPr/>
        <p:txBody>
          <a:bodyPr/>
          <a:lstStyle>
            <a:lvl1pPr>
              <a:defRPr/>
            </a:lvl1pPr>
          </a:lstStyle>
          <a:p>
            <a:pPr>
              <a:defRPr/>
            </a:pPr>
            <a:fld id="{747E4098-84BD-4220-AFBA-DDF130979281}" type="slidenum">
              <a:rPr lang="fr-FR" altLang="fr-FR"/>
              <a:pPr>
                <a:defRPr/>
              </a:pPr>
              <a:t>‹N°›</a:t>
            </a:fld>
            <a:endParaRPr lang="fr-FR" altLang="fr-FR"/>
          </a:p>
        </p:txBody>
      </p:sp>
    </p:spTree>
    <p:extLst>
      <p:ext uri="{BB962C8B-B14F-4D97-AF65-F5344CB8AC3E}">
        <p14:creationId xmlns:p14="http://schemas.microsoft.com/office/powerpoint/2010/main" val="531583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B46C9AC-D020-4072-B50A-12621CBDE864}"/>
              </a:ext>
            </a:extLst>
          </p:cNvPr>
          <p:cNvSpPr>
            <a:spLocks noGrp="1"/>
          </p:cNvSpPr>
          <p:nvPr>
            <p:ph type="dt" sz="half" idx="10"/>
          </p:nvPr>
        </p:nvSpPr>
        <p:spPr/>
        <p:txBody>
          <a:bodyPr/>
          <a:lstStyle>
            <a:lvl1pPr>
              <a:defRPr/>
            </a:lvl1pPr>
          </a:lstStyle>
          <a:p>
            <a:pPr>
              <a:defRPr/>
            </a:pPr>
            <a:fld id="{377CDA72-DA42-40B4-917F-BB81CD278D01}" type="datetimeFigureOut">
              <a:rPr lang="fr-FR"/>
              <a:pPr>
                <a:defRPr/>
              </a:pPr>
              <a:t>12/06/2023</a:t>
            </a:fld>
            <a:endParaRPr lang="fr-FR"/>
          </a:p>
        </p:txBody>
      </p:sp>
      <p:sp>
        <p:nvSpPr>
          <p:cNvPr id="5" name="Espace réservé du pied de page 4">
            <a:extLst>
              <a:ext uri="{FF2B5EF4-FFF2-40B4-BE49-F238E27FC236}">
                <a16:creationId xmlns:a16="http://schemas.microsoft.com/office/drawing/2014/main" id="{B1C6446A-0251-4BE8-9EA8-BF47D4D5A51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EAC290F2-A007-416B-9A78-EECC1B7DCF09}"/>
              </a:ext>
            </a:extLst>
          </p:cNvPr>
          <p:cNvSpPr>
            <a:spLocks noGrp="1"/>
          </p:cNvSpPr>
          <p:nvPr>
            <p:ph type="sldNum" sz="quarter" idx="12"/>
          </p:nvPr>
        </p:nvSpPr>
        <p:spPr/>
        <p:txBody>
          <a:bodyPr/>
          <a:lstStyle>
            <a:lvl1pPr>
              <a:defRPr/>
            </a:lvl1pPr>
          </a:lstStyle>
          <a:p>
            <a:pPr>
              <a:defRPr/>
            </a:pPr>
            <a:fld id="{ACE5F339-327D-4014-80C6-BFDE7036B084}" type="slidenum">
              <a:rPr lang="fr-FR" altLang="fr-FR"/>
              <a:pPr>
                <a:defRPr/>
              </a:pPr>
              <a:t>‹N°›</a:t>
            </a:fld>
            <a:endParaRPr lang="fr-FR" altLang="fr-FR"/>
          </a:p>
        </p:txBody>
      </p:sp>
    </p:spTree>
    <p:extLst>
      <p:ext uri="{BB962C8B-B14F-4D97-AF65-F5344CB8AC3E}">
        <p14:creationId xmlns:p14="http://schemas.microsoft.com/office/powerpoint/2010/main" val="1843520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8F99232E-3181-442D-833A-C50DE07F07EE}"/>
              </a:ext>
            </a:extLst>
          </p:cNvPr>
          <p:cNvSpPr>
            <a:spLocks noGrp="1"/>
          </p:cNvSpPr>
          <p:nvPr>
            <p:ph type="dt" sz="half" idx="10"/>
          </p:nvPr>
        </p:nvSpPr>
        <p:spPr/>
        <p:txBody>
          <a:bodyPr/>
          <a:lstStyle>
            <a:lvl1pPr>
              <a:defRPr/>
            </a:lvl1pPr>
          </a:lstStyle>
          <a:p>
            <a:pPr>
              <a:defRPr/>
            </a:pPr>
            <a:fld id="{835E5D41-B7FF-42BC-8BEF-D7CDC3B427F6}" type="datetimeFigureOut">
              <a:rPr lang="fr-FR"/>
              <a:pPr>
                <a:defRPr/>
              </a:pPr>
              <a:t>12/06/2023</a:t>
            </a:fld>
            <a:endParaRPr lang="fr-FR"/>
          </a:p>
        </p:txBody>
      </p:sp>
      <p:sp>
        <p:nvSpPr>
          <p:cNvPr id="6" name="Espace réservé du pied de page 4">
            <a:extLst>
              <a:ext uri="{FF2B5EF4-FFF2-40B4-BE49-F238E27FC236}">
                <a16:creationId xmlns:a16="http://schemas.microsoft.com/office/drawing/2014/main" id="{2B046BF1-0103-4F00-8DE3-03F1BA42502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577846E-26E8-4AF0-8709-88D02E2CEC4C}"/>
              </a:ext>
            </a:extLst>
          </p:cNvPr>
          <p:cNvSpPr>
            <a:spLocks noGrp="1"/>
          </p:cNvSpPr>
          <p:nvPr>
            <p:ph type="sldNum" sz="quarter" idx="12"/>
          </p:nvPr>
        </p:nvSpPr>
        <p:spPr/>
        <p:txBody>
          <a:bodyPr/>
          <a:lstStyle>
            <a:lvl1pPr>
              <a:defRPr/>
            </a:lvl1pPr>
          </a:lstStyle>
          <a:p>
            <a:pPr>
              <a:defRPr/>
            </a:pPr>
            <a:fld id="{FC536C4A-8CE4-4995-9F90-A7918AE9138B}" type="slidenum">
              <a:rPr lang="fr-FR" altLang="fr-FR"/>
              <a:pPr>
                <a:defRPr/>
              </a:pPr>
              <a:t>‹N°›</a:t>
            </a:fld>
            <a:endParaRPr lang="fr-FR" altLang="fr-FR"/>
          </a:p>
        </p:txBody>
      </p:sp>
    </p:spTree>
    <p:extLst>
      <p:ext uri="{BB962C8B-B14F-4D97-AF65-F5344CB8AC3E}">
        <p14:creationId xmlns:p14="http://schemas.microsoft.com/office/powerpoint/2010/main" val="117962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9BCC0FC0-58E0-4215-8198-43D46DA1ED94}"/>
              </a:ext>
            </a:extLst>
          </p:cNvPr>
          <p:cNvSpPr>
            <a:spLocks noGrp="1"/>
          </p:cNvSpPr>
          <p:nvPr>
            <p:ph type="dt" sz="half" idx="10"/>
          </p:nvPr>
        </p:nvSpPr>
        <p:spPr/>
        <p:txBody>
          <a:bodyPr/>
          <a:lstStyle>
            <a:lvl1pPr>
              <a:defRPr/>
            </a:lvl1pPr>
          </a:lstStyle>
          <a:p>
            <a:pPr>
              <a:defRPr/>
            </a:pPr>
            <a:fld id="{E6663A7D-5EF8-4986-941C-F0E13C2A10C0}" type="datetimeFigureOut">
              <a:rPr lang="fr-FR"/>
              <a:pPr>
                <a:defRPr/>
              </a:pPr>
              <a:t>12/06/2023</a:t>
            </a:fld>
            <a:endParaRPr lang="fr-FR"/>
          </a:p>
        </p:txBody>
      </p:sp>
      <p:sp>
        <p:nvSpPr>
          <p:cNvPr id="8" name="Espace réservé du pied de page 4">
            <a:extLst>
              <a:ext uri="{FF2B5EF4-FFF2-40B4-BE49-F238E27FC236}">
                <a16:creationId xmlns:a16="http://schemas.microsoft.com/office/drawing/2014/main" id="{C53ACC2E-F6F7-4180-929E-6E30782F1BDB}"/>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3E0FB9DC-352F-4C90-84D8-1650F062B3EC}"/>
              </a:ext>
            </a:extLst>
          </p:cNvPr>
          <p:cNvSpPr>
            <a:spLocks noGrp="1"/>
          </p:cNvSpPr>
          <p:nvPr>
            <p:ph type="sldNum" sz="quarter" idx="12"/>
          </p:nvPr>
        </p:nvSpPr>
        <p:spPr/>
        <p:txBody>
          <a:bodyPr/>
          <a:lstStyle>
            <a:lvl1pPr>
              <a:defRPr/>
            </a:lvl1pPr>
          </a:lstStyle>
          <a:p>
            <a:pPr>
              <a:defRPr/>
            </a:pPr>
            <a:fld id="{6EE567A8-09E4-4CB9-A1A5-428C20AD383E}" type="slidenum">
              <a:rPr lang="fr-FR" altLang="fr-FR"/>
              <a:pPr>
                <a:defRPr/>
              </a:pPr>
              <a:t>‹N°›</a:t>
            </a:fld>
            <a:endParaRPr lang="fr-FR" altLang="fr-FR"/>
          </a:p>
        </p:txBody>
      </p:sp>
    </p:spTree>
    <p:extLst>
      <p:ext uri="{BB962C8B-B14F-4D97-AF65-F5344CB8AC3E}">
        <p14:creationId xmlns:p14="http://schemas.microsoft.com/office/powerpoint/2010/main" val="412168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74930B41-B314-4B67-9573-272CA9B8AC61}"/>
              </a:ext>
            </a:extLst>
          </p:cNvPr>
          <p:cNvSpPr>
            <a:spLocks noGrp="1"/>
          </p:cNvSpPr>
          <p:nvPr>
            <p:ph type="dt" sz="half" idx="10"/>
          </p:nvPr>
        </p:nvSpPr>
        <p:spPr/>
        <p:txBody>
          <a:bodyPr/>
          <a:lstStyle>
            <a:lvl1pPr>
              <a:defRPr/>
            </a:lvl1pPr>
          </a:lstStyle>
          <a:p>
            <a:pPr>
              <a:defRPr/>
            </a:pPr>
            <a:fld id="{C53F599D-8514-49C2-A862-55A5C703C229}" type="datetimeFigureOut">
              <a:rPr lang="fr-FR"/>
              <a:pPr>
                <a:defRPr/>
              </a:pPr>
              <a:t>12/06/2023</a:t>
            </a:fld>
            <a:endParaRPr lang="fr-FR"/>
          </a:p>
        </p:txBody>
      </p:sp>
      <p:sp>
        <p:nvSpPr>
          <p:cNvPr id="4" name="Espace réservé du pied de page 4">
            <a:extLst>
              <a:ext uri="{FF2B5EF4-FFF2-40B4-BE49-F238E27FC236}">
                <a16:creationId xmlns:a16="http://schemas.microsoft.com/office/drawing/2014/main" id="{35E0F909-3E25-4A5E-9F2F-8B4A2E90D131}"/>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E65AC4DC-22B0-486F-8A31-1DE8DBC68B72}"/>
              </a:ext>
            </a:extLst>
          </p:cNvPr>
          <p:cNvSpPr>
            <a:spLocks noGrp="1"/>
          </p:cNvSpPr>
          <p:nvPr>
            <p:ph type="sldNum" sz="quarter" idx="12"/>
          </p:nvPr>
        </p:nvSpPr>
        <p:spPr/>
        <p:txBody>
          <a:bodyPr/>
          <a:lstStyle>
            <a:lvl1pPr>
              <a:defRPr/>
            </a:lvl1pPr>
          </a:lstStyle>
          <a:p>
            <a:pPr>
              <a:defRPr/>
            </a:pPr>
            <a:fld id="{596D9697-EC49-4D0A-83F5-F8962B6FD568}" type="slidenum">
              <a:rPr lang="fr-FR" altLang="fr-FR"/>
              <a:pPr>
                <a:defRPr/>
              </a:pPr>
              <a:t>‹N°›</a:t>
            </a:fld>
            <a:endParaRPr lang="fr-FR" altLang="fr-FR"/>
          </a:p>
        </p:txBody>
      </p:sp>
    </p:spTree>
    <p:extLst>
      <p:ext uri="{BB962C8B-B14F-4D97-AF65-F5344CB8AC3E}">
        <p14:creationId xmlns:p14="http://schemas.microsoft.com/office/powerpoint/2010/main" val="358014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571ECD62-524B-495C-835F-BA794F79BCD5}"/>
              </a:ext>
            </a:extLst>
          </p:cNvPr>
          <p:cNvSpPr>
            <a:spLocks noGrp="1"/>
          </p:cNvSpPr>
          <p:nvPr>
            <p:ph type="dt" sz="half" idx="10"/>
          </p:nvPr>
        </p:nvSpPr>
        <p:spPr/>
        <p:txBody>
          <a:bodyPr/>
          <a:lstStyle>
            <a:lvl1pPr>
              <a:defRPr/>
            </a:lvl1pPr>
          </a:lstStyle>
          <a:p>
            <a:pPr>
              <a:defRPr/>
            </a:pPr>
            <a:fld id="{CB9B9B80-9E52-4513-A0B2-7F8BD407A5A3}" type="datetimeFigureOut">
              <a:rPr lang="fr-FR"/>
              <a:pPr>
                <a:defRPr/>
              </a:pPr>
              <a:t>12/06/2023</a:t>
            </a:fld>
            <a:endParaRPr lang="fr-FR"/>
          </a:p>
        </p:txBody>
      </p:sp>
      <p:sp>
        <p:nvSpPr>
          <p:cNvPr id="3" name="Espace réservé du pied de page 4">
            <a:extLst>
              <a:ext uri="{FF2B5EF4-FFF2-40B4-BE49-F238E27FC236}">
                <a16:creationId xmlns:a16="http://schemas.microsoft.com/office/drawing/2014/main" id="{5A7040D1-5CDB-4020-B0D4-A560EDF5E2DA}"/>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BE133A08-93C4-4938-8A4E-D5B85DC78006}"/>
              </a:ext>
            </a:extLst>
          </p:cNvPr>
          <p:cNvSpPr>
            <a:spLocks noGrp="1"/>
          </p:cNvSpPr>
          <p:nvPr>
            <p:ph type="sldNum" sz="quarter" idx="12"/>
          </p:nvPr>
        </p:nvSpPr>
        <p:spPr/>
        <p:txBody>
          <a:bodyPr/>
          <a:lstStyle>
            <a:lvl1pPr>
              <a:defRPr/>
            </a:lvl1pPr>
          </a:lstStyle>
          <a:p>
            <a:pPr>
              <a:defRPr/>
            </a:pPr>
            <a:fld id="{9ACFCE14-2DF3-4DC9-BFAF-BEAE47AA9DB2}" type="slidenum">
              <a:rPr lang="fr-FR" altLang="fr-FR"/>
              <a:pPr>
                <a:defRPr/>
              </a:pPr>
              <a:t>‹N°›</a:t>
            </a:fld>
            <a:endParaRPr lang="fr-FR" altLang="fr-FR"/>
          </a:p>
        </p:txBody>
      </p:sp>
    </p:spTree>
    <p:extLst>
      <p:ext uri="{BB962C8B-B14F-4D97-AF65-F5344CB8AC3E}">
        <p14:creationId xmlns:p14="http://schemas.microsoft.com/office/powerpoint/2010/main" val="123426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FF8D535-FFE0-4B51-A142-FCCB9ECAEAD7}"/>
              </a:ext>
            </a:extLst>
          </p:cNvPr>
          <p:cNvSpPr>
            <a:spLocks noGrp="1"/>
          </p:cNvSpPr>
          <p:nvPr>
            <p:ph type="dt" sz="half" idx="10"/>
          </p:nvPr>
        </p:nvSpPr>
        <p:spPr/>
        <p:txBody>
          <a:bodyPr/>
          <a:lstStyle>
            <a:lvl1pPr>
              <a:defRPr/>
            </a:lvl1pPr>
          </a:lstStyle>
          <a:p>
            <a:pPr>
              <a:defRPr/>
            </a:pPr>
            <a:fld id="{11A84720-12BA-4CE9-AED8-7CE6B1871DF4}" type="datetimeFigureOut">
              <a:rPr lang="fr-FR"/>
              <a:pPr>
                <a:defRPr/>
              </a:pPr>
              <a:t>12/06/2023</a:t>
            </a:fld>
            <a:endParaRPr lang="fr-FR"/>
          </a:p>
        </p:txBody>
      </p:sp>
      <p:sp>
        <p:nvSpPr>
          <p:cNvPr id="6" name="Espace réservé du pied de page 4">
            <a:extLst>
              <a:ext uri="{FF2B5EF4-FFF2-40B4-BE49-F238E27FC236}">
                <a16:creationId xmlns:a16="http://schemas.microsoft.com/office/drawing/2014/main" id="{8A1E5655-3846-475A-8612-8098F430516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9EF34A4-3470-4BD9-B38C-8BB08ECA7F56}"/>
              </a:ext>
            </a:extLst>
          </p:cNvPr>
          <p:cNvSpPr>
            <a:spLocks noGrp="1"/>
          </p:cNvSpPr>
          <p:nvPr>
            <p:ph type="sldNum" sz="quarter" idx="12"/>
          </p:nvPr>
        </p:nvSpPr>
        <p:spPr/>
        <p:txBody>
          <a:bodyPr/>
          <a:lstStyle>
            <a:lvl1pPr>
              <a:defRPr/>
            </a:lvl1pPr>
          </a:lstStyle>
          <a:p>
            <a:pPr>
              <a:defRPr/>
            </a:pPr>
            <a:fld id="{D1A7BF91-00F2-4EF0-9C29-0BFC1F2804F9}" type="slidenum">
              <a:rPr lang="fr-FR" altLang="fr-FR"/>
              <a:pPr>
                <a:defRPr/>
              </a:pPr>
              <a:t>‹N°›</a:t>
            </a:fld>
            <a:endParaRPr lang="fr-FR" altLang="fr-FR"/>
          </a:p>
        </p:txBody>
      </p:sp>
    </p:spTree>
    <p:extLst>
      <p:ext uri="{BB962C8B-B14F-4D97-AF65-F5344CB8AC3E}">
        <p14:creationId xmlns:p14="http://schemas.microsoft.com/office/powerpoint/2010/main" val="4184068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3798E2B4-8F78-46F6-8366-0F6C7EAE8809}"/>
              </a:ext>
            </a:extLst>
          </p:cNvPr>
          <p:cNvSpPr>
            <a:spLocks noGrp="1"/>
          </p:cNvSpPr>
          <p:nvPr>
            <p:ph type="dt" sz="half" idx="10"/>
          </p:nvPr>
        </p:nvSpPr>
        <p:spPr/>
        <p:txBody>
          <a:bodyPr/>
          <a:lstStyle>
            <a:lvl1pPr>
              <a:defRPr/>
            </a:lvl1pPr>
          </a:lstStyle>
          <a:p>
            <a:pPr>
              <a:defRPr/>
            </a:pPr>
            <a:fld id="{BE95D1E2-0E96-4083-8785-64CCE15BCAA7}" type="datetimeFigureOut">
              <a:rPr lang="fr-FR"/>
              <a:pPr>
                <a:defRPr/>
              </a:pPr>
              <a:t>12/06/2023</a:t>
            </a:fld>
            <a:endParaRPr lang="fr-FR"/>
          </a:p>
        </p:txBody>
      </p:sp>
      <p:sp>
        <p:nvSpPr>
          <p:cNvPr id="6" name="Espace réservé du pied de page 4">
            <a:extLst>
              <a:ext uri="{FF2B5EF4-FFF2-40B4-BE49-F238E27FC236}">
                <a16:creationId xmlns:a16="http://schemas.microsoft.com/office/drawing/2014/main" id="{96105D3E-1D2A-4EA2-9089-1CCE37A9EF31}"/>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79A2359-6B64-431A-8D49-0DE62AA27738}"/>
              </a:ext>
            </a:extLst>
          </p:cNvPr>
          <p:cNvSpPr>
            <a:spLocks noGrp="1"/>
          </p:cNvSpPr>
          <p:nvPr>
            <p:ph type="sldNum" sz="quarter" idx="12"/>
          </p:nvPr>
        </p:nvSpPr>
        <p:spPr/>
        <p:txBody>
          <a:bodyPr/>
          <a:lstStyle>
            <a:lvl1pPr>
              <a:defRPr/>
            </a:lvl1pPr>
          </a:lstStyle>
          <a:p>
            <a:pPr>
              <a:defRPr/>
            </a:pPr>
            <a:fld id="{A3734242-1E81-4714-B253-20F12D0EF61A}" type="slidenum">
              <a:rPr lang="fr-FR" altLang="fr-FR"/>
              <a:pPr>
                <a:defRPr/>
              </a:pPr>
              <a:t>‹N°›</a:t>
            </a:fld>
            <a:endParaRPr lang="fr-FR" altLang="fr-FR"/>
          </a:p>
        </p:txBody>
      </p:sp>
    </p:spTree>
    <p:extLst>
      <p:ext uri="{BB962C8B-B14F-4D97-AF65-F5344CB8AC3E}">
        <p14:creationId xmlns:p14="http://schemas.microsoft.com/office/powerpoint/2010/main" val="30699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19DFB4E8-ABAE-4DF9-A368-96DC0E91A0C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FE6A2CFE-1DD3-487C-8E0C-AA0D039CDBC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AF879DCA-0786-4F59-87E5-12204940B5B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FF65B64-F9B8-442E-A0FD-2E98613ED941}" type="datetimeFigureOut">
              <a:rPr lang="fr-FR"/>
              <a:pPr>
                <a:defRPr/>
              </a:pPr>
              <a:t>12/06/2023</a:t>
            </a:fld>
            <a:endParaRPr lang="fr-FR"/>
          </a:p>
        </p:txBody>
      </p:sp>
      <p:sp>
        <p:nvSpPr>
          <p:cNvPr id="5" name="Espace réservé du pied de page 4">
            <a:extLst>
              <a:ext uri="{FF2B5EF4-FFF2-40B4-BE49-F238E27FC236}">
                <a16:creationId xmlns:a16="http://schemas.microsoft.com/office/drawing/2014/main" id="{570159F1-B9F5-42AC-9475-361AC01F02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B70775B7-4F30-40C8-9017-4FEDCAE61AA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8935C04-6FE3-4C03-8FBA-2C00BC0786AE}"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
            <a:extLst>
              <a:ext uri="{FF2B5EF4-FFF2-40B4-BE49-F238E27FC236}">
                <a16:creationId xmlns:a16="http://schemas.microsoft.com/office/drawing/2014/main" id="{9C72B332-28AA-456C-B61F-9826CC754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42888"/>
            <a:ext cx="662463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 2">
            <a:extLst>
              <a:ext uri="{FF2B5EF4-FFF2-40B4-BE49-F238E27FC236}">
                <a16:creationId xmlns:a16="http://schemas.microsoft.com/office/drawing/2014/main" id="{37104323-08A6-41C5-A987-A46E4B33A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060575"/>
            <a:ext cx="46085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A4C2D9C3-CD13-4756-B4D7-658B2AA6FDFB}"/>
              </a:ext>
            </a:extLst>
          </p:cNvPr>
          <p:cNvSpPr txBox="1"/>
          <p:nvPr/>
        </p:nvSpPr>
        <p:spPr>
          <a:xfrm>
            <a:off x="1395413" y="5445125"/>
            <a:ext cx="7137400" cy="646113"/>
          </a:xfrm>
          <a:prstGeom prst="rect">
            <a:avLst/>
          </a:prstGeom>
          <a:noFill/>
        </p:spPr>
        <p:txBody>
          <a:bodyPr>
            <a:spAutoFit/>
          </a:bodyPr>
          <a:lstStyle/>
          <a:p>
            <a:pPr algn="ctr">
              <a:defRPr/>
            </a:pPr>
            <a:r>
              <a:rPr lang="fr-FR" sz="3600" b="1" dirty="0">
                <a:solidFill>
                  <a:schemeClr val="tx2"/>
                </a:solidFill>
                <a:latin typeface="+mn-lt"/>
              </a:rPr>
              <a:t>Hommage à Anne-Marie LABORDE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a:extLst>
              <a:ext uri="{FF2B5EF4-FFF2-40B4-BE49-F238E27FC236}">
                <a16:creationId xmlns:a16="http://schemas.microsoft.com/office/drawing/2014/main" id="{9808BE13-6998-46C8-AFC1-79FAAC3C387E}"/>
              </a:ext>
            </a:extLst>
          </p:cNvPr>
          <p:cNvSpPr>
            <a:spLocks noGrp="1"/>
          </p:cNvSpPr>
          <p:nvPr>
            <p:ph type="title"/>
          </p:nvPr>
        </p:nvSpPr>
        <p:spPr>
          <a:xfrm>
            <a:off x="457200" y="274638"/>
            <a:ext cx="8291513" cy="6583362"/>
          </a:xfrm>
        </p:spPr>
        <p:txBody>
          <a:bodyPr/>
          <a:lstStyle/>
          <a:p>
            <a:r>
              <a:rPr lang="fr-FR" altLang="fr-FR" b="1">
                <a:solidFill>
                  <a:schemeClr val="tx2"/>
                </a:solidFill>
              </a:rPr>
              <a:t>Une remarque.</a:t>
            </a:r>
            <a:br>
              <a:rPr lang="fr-FR" altLang="fr-FR" b="1">
                <a:solidFill>
                  <a:schemeClr val="tx2"/>
                </a:solidFill>
              </a:rPr>
            </a:br>
            <a:r>
              <a:rPr lang="fr-FR" altLang="fr-FR" b="1">
                <a:solidFill>
                  <a:schemeClr val="tx2"/>
                </a:solidFill>
              </a:rPr>
              <a:t>Il y a eu des notations très différentes suivant les lecteurs.</a:t>
            </a:r>
            <a:br>
              <a:rPr lang="fr-FR" altLang="fr-FR" b="1">
                <a:solidFill>
                  <a:schemeClr val="tx2"/>
                </a:solidFill>
              </a:rPr>
            </a:br>
            <a:r>
              <a:rPr lang="fr-FR" altLang="fr-FR" b="1">
                <a:solidFill>
                  <a:schemeClr val="tx2"/>
                </a:solidFill>
              </a:rPr>
              <a:t>Si vous n’êtes pas dans les 10 premiers certains en étaient proches.</a:t>
            </a:r>
            <a:br>
              <a:rPr lang="fr-FR" altLang="fr-FR" b="1">
                <a:solidFill>
                  <a:schemeClr val="tx2"/>
                </a:solidFill>
              </a:rPr>
            </a:br>
            <a:r>
              <a:rPr lang="fr-FR" altLang="fr-FR" b="1">
                <a:solidFill>
                  <a:schemeClr val="tx2"/>
                </a:solidFill>
              </a:rPr>
              <a:t>Ne vous découragez pas</a:t>
            </a:r>
            <a:br>
              <a:rPr lang="fr-FR" altLang="fr-FR"/>
            </a:br>
            <a:endParaRPr lang="fr-FR" alt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C55B5B-4AEB-442E-BB0C-F8CA326C7FFF}"/>
              </a:ext>
            </a:extLst>
          </p:cNvPr>
          <p:cNvSpPr/>
          <p:nvPr/>
        </p:nvSpPr>
        <p:spPr>
          <a:xfrm>
            <a:off x="684213" y="836613"/>
            <a:ext cx="8135937" cy="2062162"/>
          </a:xfrm>
          <a:prstGeom prst="rect">
            <a:avLst/>
          </a:prstGeom>
        </p:spPr>
        <p:txBody>
          <a:bodyPr>
            <a:spAutoFit/>
          </a:bodyPr>
          <a:lstStyle/>
          <a:p>
            <a:pPr>
              <a:defRPr/>
            </a:pPr>
            <a:r>
              <a:rPr lang="fr-FR" sz="3200" b="1" dirty="0">
                <a:solidFill>
                  <a:schemeClr val="tx2"/>
                </a:solidFill>
                <a:latin typeface="+mn-lt"/>
              </a:rPr>
              <a:t>7 nouvelles ont été choisies par le jury pour être publiées sur notre site sans classement.</a:t>
            </a:r>
          </a:p>
          <a:p>
            <a:pPr>
              <a:defRPr/>
            </a:pPr>
            <a:r>
              <a:rPr lang="fr-FR" sz="3200" b="1" dirty="0">
                <a:solidFill>
                  <a:schemeClr val="tx2"/>
                </a:solidFill>
                <a:latin typeface="+mn-lt"/>
              </a:rPr>
              <a:t>Chaque auteur reçoit un bon d’achat de 25€.</a:t>
            </a:r>
          </a:p>
          <a:p>
            <a:pPr>
              <a:defRPr/>
            </a:pPr>
            <a:r>
              <a:rPr lang="fr-FR" sz="3200" b="1" dirty="0">
                <a:solidFill>
                  <a:schemeClr val="tx2"/>
                </a:solidFill>
                <a:latin typeface="+mn-lt"/>
              </a:rPr>
              <a:t>Les voici donc par ordre alphabétique.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a:extLst>
              <a:ext uri="{FF2B5EF4-FFF2-40B4-BE49-F238E27FC236}">
                <a16:creationId xmlns:a16="http://schemas.microsoft.com/office/drawing/2014/main" id="{D7E35E43-3A23-477B-B0A0-30920EB0CF61}"/>
              </a:ext>
            </a:extLst>
          </p:cNvPr>
          <p:cNvSpPr>
            <a:spLocks noGrp="1"/>
          </p:cNvSpPr>
          <p:nvPr>
            <p:ph type="title"/>
          </p:nvPr>
        </p:nvSpPr>
        <p:spPr>
          <a:xfrm>
            <a:off x="0" y="274638"/>
            <a:ext cx="6011863" cy="1641475"/>
          </a:xfrm>
        </p:spPr>
        <p:txBody>
          <a:bodyPr/>
          <a:lstStyle/>
          <a:p>
            <a:r>
              <a:rPr lang="fr-FR" altLang="fr-FR" b="1">
                <a:solidFill>
                  <a:schemeClr val="tx2"/>
                </a:solidFill>
              </a:rPr>
              <a:t>1-CARAMBOLAGE</a:t>
            </a:r>
            <a:br>
              <a:rPr lang="fr-FR" altLang="fr-FR" b="1">
                <a:solidFill>
                  <a:schemeClr val="tx2"/>
                </a:solidFill>
              </a:rPr>
            </a:br>
            <a:r>
              <a:rPr lang="fr-FR" altLang="fr-FR" b="1">
                <a:solidFill>
                  <a:schemeClr val="tx2"/>
                </a:solidFill>
              </a:rPr>
              <a:t>par M. Pierre Michel</a:t>
            </a:r>
            <a:br>
              <a:rPr lang="fr-FR" altLang="fr-FR" b="1">
                <a:solidFill>
                  <a:schemeClr val="tx2"/>
                </a:solidFill>
              </a:rPr>
            </a:br>
            <a:r>
              <a:rPr lang="fr-FR" altLang="fr-FR" b="1">
                <a:solidFill>
                  <a:schemeClr val="tx2"/>
                </a:solidFill>
              </a:rPr>
              <a:t>de Trévoux (Ain)</a:t>
            </a:r>
          </a:p>
        </p:txBody>
      </p:sp>
      <p:sp>
        <p:nvSpPr>
          <p:cNvPr id="20483" name="AutoShape 4" descr="https://webmail.irap.omp.eu/?_task=mail&amp;_action=get&amp;_mbox=INBOX.Concours+de+nouvelles&amp;_uid=133&amp;_part=2&amp;_extwin=1&amp;_mimewarning=1&amp;_embed=1">
            <a:extLst>
              <a:ext uri="{FF2B5EF4-FFF2-40B4-BE49-F238E27FC236}">
                <a16:creationId xmlns:a16="http://schemas.microsoft.com/office/drawing/2014/main" id="{2707D106-712B-4332-B77C-DE11F002F90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1800">
              <a:latin typeface="Arial" panose="020B0604020202020204" pitchFamily="34" charset="0"/>
            </a:endParaRPr>
          </a:p>
        </p:txBody>
      </p:sp>
      <p:pic>
        <p:nvPicPr>
          <p:cNvPr id="20484" name="Image 2">
            <a:extLst>
              <a:ext uri="{FF2B5EF4-FFF2-40B4-BE49-F238E27FC236}">
                <a16:creationId xmlns:a16="http://schemas.microsoft.com/office/drawing/2014/main" id="{0136684E-C495-4E84-9DA6-D6D660EE4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15888"/>
            <a:ext cx="208756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ZoneTexte 3">
            <a:extLst>
              <a:ext uri="{FF2B5EF4-FFF2-40B4-BE49-F238E27FC236}">
                <a16:creationId xmlns:a16="http://schemas.microsoft.com/office/drawing/2014/main" id="{E01B70EC-B404-4E90-A5BF-AA89D9DFB880}"/>
              </a:ext>
            </a:extLst>
          </p:cNvPr>
          <p:cNvSpPr txBox="1">
            <a:spLocks noChangeArrowheads="1"/>
          </p:cNvSpPr>
          <p:nvPr/>
        </p:nvSpPr>
        <p:spPr bwMode="auto">
          <a:xfrm>
            <a:off x="179388" y="3068638"/>
            <a:ext cx="88566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a:solidFill>
                  <a:schemeClr val="tx2"/>
                </a:solidFill>
                <a:latin typeface="Arial" panose="020B0604020202020204" pitchFamily="34" charset="0"/>
              </a:rPr>
              <a:t>Je suis depuis près de deux ans retraité après une carrière consacrée à la recherche et à l'enseignement dans un établissement sous tutelle du ministère en charge de la transition écologique. De formation scientifique (ingénieur, DEA, doctorat, HDR), j'ai notamment, durant une quinzaine d'années dirigé un département d'enseignement et de recherche consacré au génie civil et à la construction durable.</a:t>
            </a:r>
            <a:br>
              <a:rPr lang="fr-FR" altLang="fr-FR" sz="1800" b="1">
                <a:solidFill>
                  <a:schemeClr val="tx2"/>
                </a:solidFill>
                <a:latin typeface="Arial" panose="020B0604020202020204" pitchFamily="34" charset="0"/>
              </a:rPr>
            </a:br>
            <a:r>
              <a:rPr lang="fr-FR" altLang="fr-FR" sz="1800" b="1">
                <a:solidFill>
                  <a:schemeClr val="tx2"/>
                </a:solidFill>
                <a:latin typeface="Arial" panose="020B0604020202020204" pitchFamily="34" charset="0"/>
              </a:rPr>
              <a:t>Mon nouveau statut m'autorise à consacrer une partie de mon temps libre à l'écriture, principalement de nouvelles pour l'heure (une cinquantaine à ce jour, dont un recueil). Les concours de nouvelles ont ceci de motivant qu'ils définissent, pour la plupart, des contraintes (thème, incipit, etc) stimulant l'imagination. C'était particulièrement le cas du concours organisé par l'AACE, s'agissant de la survie de l'humanité.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a:extLst>
              <a:ext uri="{FF2B5EF4-FFF2-40B4-BE49-F238E27FC236}">
                <a16:creationId xmlns:a16="http://schemas.microsoft.com/office/drawing/2014/main" id="{3CF89B14-8E61-4BAA-BFC5-6BD4B90AFBB0}"/>
              </a:ext>
            </a:extLst>
          </p:cNvPr>
          <p:cNvSpPr>
            <a:spLocks noGrp="1"/>
          </p:cNvSpPr>
          <p:nvPr>
            <p:ph type="title"/>
          </p:nvPr>
        </p:nvSpPr>
        <p:spPr>
          <a:xfrm>
            <a:off x="0" y="-153988"/>
            <a:ext cx="6084888" cy="2430463"/>
          </a:xfrm>
        </p:spPr>
        <p:txBody>
          <a:bodyPr/>
          <a:lstStyle/>
          <a:p>
            <a:r>
              <a:rPr lang="fr-FR" altLang="fr-FR" sz="3600" b="1">
                <a:solidFill>
                  <a:schemeClr val="tx2"/>
                </a:solidFill>
              </a:rPr>
              <a:t>2-Entre leurs mains </a:t>
            </a:r>
            <a:br>
              <a:rPr lang="fr-FR" altLang="fr-FR" sz="3600" b="1">
                <a:solidFill>
                  <a:schemeClr val="tx2"/>
                </a:solidFill>
              </a:rPr>
            </a:br>
            <a:r>
              <a:rPr lang="fr-FR" altLang="fr-FR" sz="3600" b="1">
                <a:solidFill>
                  <a:schemeClr val="tx2"/>
                </a:solidFill>
              </a:rPr>
              <a:t>par Mme Floriane LENFANT</a:t>
            </a:r>
            <a:br>
              <a:rPr lang="fr-FR" altLang="fr-FR" sz="3600" b="1">
                <a:solidFill>
                  <a:schemeClr val="tx2"/>
                </a:solidFill>
              </a:rPr>
            </a:br>
            <a:r>
              <a:rPr lang="fr-FR" altLang="fr-FR" sz="3600" b="1">
                <a:solidFill>
                  <a:schemeClr val="tx2"/>
                </a:solidFill>
              </a:rPr>
              <a:t>de La-Ville-Dieu-du-Temple (82)</a:t>
            </a:r>
          </a:p>
        </p:txBody>
      </p:sp>
      <p:pic>
        <p:nvPicPr>
          <p:cNvPr id="21507" name="Image 1">
            <a:extLst>
              <a:ext uri="{FF2B5EF4-FFF2-40B4-BE49-F238E27FC236}">
                <a16:creationId xmlns:a16="http://schemas.microsoft.com/office/drawing/2014/main" id="{A1BE8D74-79B1-43A3-ACD2-A3CAAF694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0"/>
            <a:ext cx="23002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2C597613-C947-4B2B-ACD0-F5AC6CE321F8}"/>
              </a:ext>
            </a:extLst>
          </p:cNvPr>
          <p:cNvSpPr txBox="1"/>
          <p:nvPr/>
        </p:nvSpPr>
        <p:spPr>
          <a:xfrm>
            <a:off x="111125" y="2276475"/>
            <a:ext cx="9032875" cy="4986338"/>
          </a:xfrm>
          <a:prstGeom prst="rect">
            <a:avLst/>
          </a:prstGeom>
          <a:noFill/>
        </p:spPr>
        <p:txBody>
          <a:bodyPr>
            <a:spAutoFit/>
          </a:bodyPr>
          <a:lstStyle/>
          <a:p>
            <a:pPr>
              <a:defRPr/>
            </a:pPr>
            <a:r>
              <a:rPr lang="fr-FR" sz="2000" b="1" dirty="0">
                <a:solidFill>
                  <a:schemeClr val="tx2"/>
                </a:solidFill>
                <a:latin typeface="+mn-lt"/>
              </a:rPr>
              <a:t>Née à Toulouse en 1988, j'ai découvert la Cité de l'Espace grâce à ma sœur (née en 1970) qui, pour étancher ma curiosité, et sans doute avoir "la paix" durant quelques heures, m'y emmenait durant les vacances scolaires. C'est un lieu magique qui m'a permis de m'affranchir des frontières de mon imaginaire. Après un master Recherche en Histoire Médiévale à l'UT2, je deviens enseignante en 2013 auprès des jeunes en grande fragilité sociale et/ou familiale. Depuis 2019, je poursuis cette transmission dans un lycée professionnel à Montauban avec un public plus large et je suis également formatrice auprès d'enseignants de l'Académie. J'aime beaucoup y accompagner à mon tour des groupes de collègues pour montrer l'intérêt du spatial dans nos enseignements. Mariée, mon étoile me ramène sur Terre, car j'ai tendance à être [sur] la Lune.</a:t>
            </a:r>
          </a:p>
          <a:p>
            <a:pPr>
              <a:defRPr/>
            </a:pPr>
            <a:r>
              <a:rPr lang="fr-FR" sz="1600" b="1" dirty="0">
                <a:solidFill>
                  <a:schemeClr val="tx2"/>
                </a:solidFill>
                <a:latin typeface="+mn-lt"/>
              </a:rPr>
              <a:t>Ma motivation pour ce concours: C'est un challenge que je me suis lancé. Je le donne souvent à mes élèves, mais c'est une première pour moi. C'est aussi impressionnant, car on livre un peu de nous dans nos histoires. J'espère simplement qu'elle saura valoriser l'importance de la jeunesse dans toute sa diversité, qu'elle pourra donner des vocations ou amener la curiosité vers les sciences/le professorat et qu'elle apportera de l'émotion. </a:t>
            </a:r>
          </a:p>
          <a:p>
            <a:pPr>
              <a:defRPr/>
            </a:pPr>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a:extLst>
              <a:ext uri="{FF2B5EF4-FFF2-40B4-BE49-F238E27FC236}">
                <a16:creationId xmlns:a16="http://schemas.microsoft.com/office/drawing/2014/main" id="{AC066FDA-B5D0-45D2-AA1F-F6629BEDDF17}"/>
              </a:ext>
            </a:extLst>
          </p:cNvPr>
          <p:cNvSpPr>
            <a:spLocks noGrp="1"/>
          </p:cNvSpPr>
          <p:nvPr>
            <p:ph type="title"/>
          </p:nvPr>
        </p:nvSpPr>
        <p:spPr>
          <a:xfrm>
            <a:off x="-612775" y="274638"/>
            <a:ext cx="7345363" cy="1498600"/>
          </a:xfrm>
        </p:spPr>
        <p:txBody>
          <a:bodyPr/>
          <a:lstStyle/>
          <a:p>
            <a:r>
              <a:rPr lang="fr-FR" altLang="fr-FR" sz="4000" b="1">
                <a:solidFill>
                  <a:schemeClr val="tx2"/>
                </a:solidFill>
              </a:rPr>
              <a:t>3-Fatale étoile filante</a:t>
            </a:r>
            <a:br>
              <a:rPr lang="fr-FR" altLang="fr-FR" sz="4000" b="1">
                <a:solidFill>
                  <a:schemeClr val="tx2"/>
                </a:solidFill>
              </a:rPr>
            </a:br>
            <a:r>
              <a:rPr lang="fr-FR" altLang="fr-FR" sz="4000" b="1">
                <a:solidFill>
                  <a:schemeClr val="tx2"/>
                </a:solidFill>
              </a:rPr>
              <a:t>par Mme Corinne MAJOREL</a:t>
            </a:r>
            <a:br>
              <a:rPr lang="fr-FR" altLang="fr-FR" sz="4000" b="1">
                <a:solidFill>
                  <a:schemeClr val="tx2"/>
                </a:solidFill>
              </a:rPr>
            </a:br>
            <a:r>
              <a:rPr lang="fr-FR" altLang="fr-FR" sz="4000" b="1">
                <a:solidFill>
                  <a:schemeClr val="tx2"/>
                </a:solidFill>
              </a:rPr>
              <a:t>d’Aussonne (31)</a:t>
            </a:r>
          </a:p>
        </p:txBody>
      </p:sp>
      <p:pic>
        <p:nvPicPr>
          <p:cNvPr id="22531" name="Image 1">
            <a:extLst>
              <a:ext uri="{FF2B5EF4-FFF2-40B4-BE49-F238E27FC236}">
                <a16:creationId xmlns:a16="http://schemas.microsoft.com/office/drawing/2014/main" id="{EC016E91-955E-4C6E-BE1C-C1BFD626C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20638"/>
            <a:ext cx="244157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ZoneTexte 2">
            <a:extLst>
              <a:ext uri="{FF2B5EF4-FFF2-40B4-BE49-F238E27FC236}">
                <a16:creationId xmlns:a16="http://schemas.microsoft.com/office/drawing/2014/main" id="{4FF5C086-0158-438D-9203-3ECBAD320A23}"/>
              </a:ext>
            </a:extLst>
          </p:cNvPr>
          <p:cNvSpPr txBox="1">
            <a:spLocks noChangeArrowheads="1"/>
          </p:cNvSpPr>
          <p:nvPr/>
        </p:nvSpPr>
        <p:spPr bwMode="auto">
          <a:xfrm>
            <a:off x="114300" y="2133600"/>
            <a:ext cx="647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a:solidFill>
                  <a:schemeClr val="tx2"/>
                </a:solidFill>
                <a:latin typeface="Arial" panose="020B0604020202020204" pitchFamily="34" charset="0"/>
              </a:rPr>
              <a:t>Directrice hors classe des Services de Greffe Judiciaires, responsable de la gestion budgétaire. Mon travail occupe une place centrale dans ma vie, j’attache une grande importance à la mission de service public.</a:t>
            </a:r>
          </a:p>
        </p:txBody>
      </p:sp>
      <p:sp>
        <p:nvSpPr>
          <p:cNvPr id="22533" name="ZoneTexte 3">
            <a:extLst>
              <a:ext uri="{FF2B5EF4-FFF2-40B4-BE49-F238E27FC236}">
                <a16:creationId xmlns:a16="http://schemas.microsoft.com/office/drawing/2014/main" id="{5685E948-4574-467E-A610-FACA122DEDF1}"/>
              </a:ext>
            </a:extLst>
          </p:cNvPr>
          <p:cNvSpPr txBox="1">
            <a:spLocks noChangeArrowheads="1"/>
          </p:cNvSpPr>
          <p:nvPr/>
        </p:nvSpPr>
        <p:spPr bwMode="auto">
          <a:xfrm>
            <a:off x="250825" y="3500438"/>
            <a:ext cx="8778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a:solidFill>
                  <a:schemeClr val="tx2"/>
                </a:solidFill>
                <a:latin typeface="Arial" panose="020B0604020202020204" pitchFamily="34" charset="0"/>
              </a:rPr>
              <a:t>Je nage tous les mardis soirs, je fais du yoga tous les jeudis soirs, je cours, je chante et j’adore voyager pour découvrir d’autres cultures. J’aime la littérature. </a:t>
            </a:r>
          </a:p>
          <a:p>
            <a:pPr>
              <a:spcBef>
                <a:spcPct val="0"/>
              </a:spcBef>
              <a:buFontTx/>
              <a:buNone/>
            </a:pPr>
            <a:r>
              <a:rPr lang="fr-FR" altLang="fr-FR" sz="1800" b="1">
                <a:solidFill>
                  <a:schemeClr val="tx2"/>
                </a:solidFill>
                <a:latin typeface="Arial" panose="020B0604020202020204" pitchFamily="34" charset="0"/>
              </a:rPr>
              <a:t>J’écris des nouvelles et des poésies. J’ai remporté un concours de nouvelles et deux prix spéciaux du jury pour des poésies.</a:t>
            </a:r>
          </a:p>
          <a:p>
            <a:pPr>
              <a:spcBef>
                <a:spcPct val="0"/>
              </a:spcBef>
              <a:buFontTx/>
              <a:buNone/>
            </a:pPr>
            <a:r>
              <a:rPr lang="fr-FR" altLang="fr-FR" sz="1800" b="1">
                <a:solidFill>
                  <a:schemeClr val="tx2"/>
                </a:solidFill>
                <a:latin typeface="Arial" panose="020B0604020202020204" pitchFamily="34" charset="0"/>
              </a:rPr>
              <a:t>La forme de la nouvelle, texte court avec une chute finale, me plaît beaucoup ; elle me permet de laisser libre cours à mon imagination et de me jouer astucieusement de mon lecteur en l’emmenant vers un dénouement inattendu.</a:t>
            </a:r>
          </a:p>
          <a:p>
            <a:pPr>
              <a:spcBef>
                <a:spcPct val="0"/>
              </a:spcBef>
              <a:buFontTx/>
              <a:buNone/>
            </a:pPr>
            <a:r>
              <a:rPr lang="fr-FR" altLang="fr-FR" sz="1800" b="1">
                <a:solidFill>
                  <a:schemeClr val="tx2"/>
                </a:solidFill>
                <a:latin typeface="Arial" panose="020B0604020202020204" pitchFamily="34" charset="0"/>
              </a:rPr>
              <a:t>Tous les talents sont complémentaires, aucune forme d’intelligence ne devrait être considérée comme supérieure à une autre ; chacune est utile. Chacun a sa place avec ses atouts, qui ne sont ni les miens, ni les vôtres. Et tant mieux ! Qui voudrait vivre dans un monde uniforme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a:extLst>
              <a:ext uri="{FF2B5EF4-FFF2-40B4-BE49-F238E27FC236}">
                <a16:creationId xmlns:a16="http://schemas.microsoft.com/office/drawing/2014/main" id="{D9B71692-43E2-46B0-AB0A-6CEFD8A9A376}"/>
              </a:ext>
            </a:extLst>
          </p:cNvPr>
          <p:cNvSpPr>
            <a:spLocks noGrp="1"/>
          </p:cNvSpPr>
          <p:nvPr>
            <p:ph type="title"/>
          </p:nvPr>
        </p:nvSpPr>
        <p:spPr>
          <a:xfrm>
            <a:off x="457200" y="274638"/>
            <a:ext cx="5843588" cy="1785937"/>
          </a:xfrm>
        </p:spPr>
        <p:txBody>
          <a:bodyPr/>
          <a:lstStyle/>
          <a:p>
            <a:r>
              <a:rPr lang="fr-FR" altLang="fr-FR" b="1">
                <a:solidFill>
                  <a:schemeClr val="tx2"/>
                </a:solidFill>
              </a:rPr>
              <a:t>4-GARGANTUA</a:t>
            </a:r>
            <a:br>
              <a:rPr lang="fr-FR" altLang="fr-FR" b="1">
                <a:solidFill>
                  <a:schemeClr val="tx2"/>
                </a:solidFill>
              </a:rPr>
            </a:br>
            <a:r>
              <a:rPr lang="fr-FR" altLang="fr-FR" b="1">
                <a:solidFill>
                  <a:schemeClr val="tx2"/>
                </a:solidFill>
              </a:rPr>
              <a:t>par David CASSOL</a:t>
            </a:r>
            <a:br>
              <a:rPr lang="fr-FR" altLang="fr-FR" b="1">
                <a:solidFill>
                  <a:schemeClr val="tx2"/>
                </a:solidFill>
              </a:rPr>
            </a:br>
            <a:r>
              <a:rPr lang="fr-FR" altLang="fr-FR" b="1">
                <a:solidFill>
                  <a:schemeClr val="tx2"/>
                </a:solidFill>
              </a:rPr>
              <a:t>d’Espondeilhan (34)</a:t>
            </a:r>
          </a:p>
        </p:txBody>
      </p:sp>
      <p:pic>
        <p:nvPicPr>
          <p:cNvPr id="23555" name="Image 2">
            <a:extLst>
              <a:ext uri="{FF2B5EF4-FFF2-40B4-BE49-F238E27FC236}">
                <a16:creationId xmlns:a16="http://schemas.microsoft.com/office/drawing/2014/main" id="{924B607F-065E-4568-8235-24DE1625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3" y="11588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71C41C81-8DDF-47F4-B752-8BDA449CF063}"/>
              </a:ext>
            </a:extLst>
          </p:cNvPr>
          <p:cNvSpPr txBox="1"/>
          <p:nvPr/>
        </p:nvSpPr>
        <p:spPr>
          <a:xfrm>
            <a:off x="576263" y="2565400"/>
            <a:ext cx="7991475" cy="4154488"/>
          </a:xfrm>
          <a:prstGeom prst="rect">
            <a:avLst/>
          </a:prstGeom>
          <a:noFill/>
        </p:spPr>
        <p:txBody>
          <a:bodyPr>
            <a:spAutoFit/>
          </a:bodyPr>
          <a:lstStyle/>
          <a:p>
            <a:pPr>
              <a:defRPr/>
            </a:pPr>
            <a:r>
              <a:rPr lang="fr-FR" sz="2400" b="1" dirty="0">
                <a:solidFill>
                  <a:schemeClr val="tx2"/>
                </a:solidFill>
                <a:latin typeface="+mn-lt"/>
              </a:rPr>
              <a:t>"De nature introvertie, j'ai vécu ma vie à travers mes imaginaires depuis l'enfance. Je contais mes histoires dans les cours de récré, inventant des jeux, des personnages, entraînant mes jeunes camarades comme un metteur en scène dans des représentations rocambolesques. Je suis tombé dans l'écriture à quatorze ans comme dans un puits sans fond. Cette passion ne m'a plus jamais quitté. Dévorante, implacable et inextinguible. A presque quarante ans, j'ai cessé de rêver ma vie d'écrivain, et je travaille à le devenir. Les rêves hantent notre esprit, les actes les transforment en projets."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id="{56E785EF-DB23-4F56-97CC-53395AB75E32}"/>
              </a:ext>
            </a:extLst>
          </p:cNvPr>
          <p:cNvSpPr>
            <a:spLocks noGrp="1"/>
          </p:cNvSpPr>
          <p:nvPr>
            <p:ph type="title"/>
          </p:nvPr>
        </p:nvSpPr>
        <p:spPr>
          <a:xfrm>
            <a:off x="457200" y="274638"/>
            <a:ext cx="5699125" cy="2362200"/>
          </a:xfrm>
        </p:spPr>
        <p:txBody>
          <a:bodyPr/>
          <a:lstStyle/>
          <a:p>
            <a:r>
              <a:rPr lang="fr-FR" altLang="fr-FR" b="1">
                <a:solidFill>
                  <a:schemeClr val="tx2"/>
                </a:solidFill>
              </a:rPr>
              <a:t>5-Impact positif</a:t>
            </a:r>
            <a:br>
              <a:rPr lang="fr-FR" altLang="fr-FR" b="1">
                <a:solidFill>
                  <a:schemeClr val="tx2"/>
                </a:solidFill>
              </a:rPr>
            </a:br>
            <a:r>
              <a:rPr lang="fr-FR" altLang="fr-FR" b="1">
                <a:solidFill>
                  <a:schemeClr val="tx2"/>
                </a:solidFill>
              </a:rPr>
              <a:t>par Alain ROZENBAUM</a:t>
            </a:r>
            <a:br>
              <a:rPr lang="fr-FR" altLang="fr-FR" b="1">
                <a:solidFill>
                  <a:schemeClr val="tx2"/>
                </a:solidFill>
              </a:rPr>
            </a:br>
            <a:r>
              <a:rPr lang="fr-FR" altLang="fr-FR" b="1">
                <a:solidFill>
                  <a:schemeClr val="tx2"/>
                </a:solidFill>
              </a:rPr>
              <a:t>d’Antibes (06)</a:t>
            </a:r>
          </a:p>
        </p:txBody>
      </p:sp>
      <p:pic>
        <p:nvPicPr>
          <p:cNvPr id="24579" name="Image 1">
            <a:extLst>
              <a:ext uri="{FF2B5EF4-FFF2-40B4-BE49-F238E27FC236}">
                <a16:creationId xmlns:a16="http://schemas.microsoft.com/office/drawing/2014/main" id="{F0D00F65-8031-4EA4-B888-7F9CB22C6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36525"/>
            <a:ext cx="24923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ZoneTexte 2">
            <a:extLst>
              <a:ext uri="{FF2B5EF4-FFF2-40B4-BE49-F238E27FC236}">
                <a16:creationId xmlns:a16="http://schemas.microsoft.com/office/drawing/2014/main" id="{62C89BDA-B07B-4504-85CA-DF8257DAE77D}"/>
              </a:ext>
            </a:extLst>
          </p:cNvPr>
          <p:cNvSpPr txBox="1">
            <a:spLocks noChangeArrowheads="1"/>
          </p:cNvSpPr>
          <p:nvPr/>
        </p:nvSpPr>
        <p:spPr bwMode="auto">
          <a:xfrm>
            <a:off x="250825" y="3141663"/>
            <a:ext cx="8713788"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000" b="1">
                <a:solidFill>
                  <a:schemeClr val="tx2"/>
                </a:solidFill>
                <a:latin typeface="Arial" panose="020B0604020202020204" pitchFamily="34" charset="0"/>
              </a:rPr>
              <a:t>Né à Paris il y a trop longtemps (presque 60 ans), j'ai migré dans le Sud-Est où je regarde le Soleil tourner dans le ciel.</a:t>
            </a:r>
            <a:br>
              <a:rPr lang="fr-FR" altLang="fr-FR" sz="2000" b="1">
                <a:solidFill>
                  <a:schemeClr val="tx2"/>
                </a:solidFill>
                <a:latin typeface="Arial" panose="020B0604020202020204" pitchFamily="34" charset="0"/>
              </a:rPr>
            </a:br>
            <a:r>
              <a:rPr lang="fr-FR" altLang="fr-FR" sz="2000" b="1">
                <a:solidFill>
                  <a:schemeClr val="tx2"/>
                </a:solidFill>
                <a:latin typeface="Arial" panose="020B0604020202020204" pitchFamily="34" charset="0"/>
              </a:rPr>
              <a:t>Ayant travaillé comme informaticien, je me suis aperçu qu'un clavier d'ordinateur pouvait aussi servir à écrire des histoires de science-fiction, alors je me suis mis à tenter ma chance dans les appels à textes et les concours. J'ai publié des nouvelles dans plusieurs anthologies (chez Arkuiris, Rivière Blanche, Flatland...) ainsi que dans des revues (Gandahar, Géante Rouge, Galaxies). Un roman est programmé chez Rivière Blanche pour l'année prochaine, ce qui devrait lui laisser le temps de sortir avant l'impact du prochain astéroïde exterminateur.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a:extLst>
              <a:ext uri="{FF2B5EF4-FFF2-40B4-BE49-F238E27FC236}">
                <a16:creationId xmlns:a16="http://schemas.microsoft.com/office/drawing/2014/main" id="{FFB4E987-2E97-4B56-9AB6-4D6FB17255AE}"/>
              </a:ext>
            </a:extLst>
          </p:cNvPr>
          <p:cNvSpPr>
            <a:spLocks noGrp="1"/>
          </p:cNvSpPr>
          <p:nvPr>
            <p:ph type="title"/>
          </p:nvPr>
        </p:nvSpPr>
        <p:spPr>
          <a:xfrm>
            <a:off x="0" y="274638"/>
            <a:ext cx="6443663" cy="1641475"/>
          </a:xfrm>
        </p:spPr>
        <p:txBody>
          <a:bodyPr/>
          <a:lstStyle/>
          <a:p>
            <a:r>
              <a:rPr lang="fr-FR" altLang="fr-FR" b="1">
                <a:solidFill>
                  <a:schemeClr val="tx2"/>
                </a:solidFill>
              </a:rPr>
              <a:t>6-La Graine</a:t>
            </a:r>
            <a:br>
              <a:rPr lang="fr-FR" altLang="fr-FR" b="1">
                <a:solidFill>
                  <a:schemeClr val="tx2"/>
                </a:solidFill>
              </a:rPr>
            </a:br>
            <a:r>
              <a:rPr lang="fr-FR" altLang="fr-FR" b="1">
                <a:solidFill>
                  <a:schemeClr val="tx2"/>
                </a:solidFill>
              </a:rPr>
              <a:t>par M. Florian BAUDE</a:t>
            </a:r>
            <a:br>
              <a:rPr lang="fr-FR" altLang="fr-FR" b="1">
                <a:solidFill>
                  <a:schemeClr val="tx2"/>
                </a:solidFill>
              </a:rPr>
            </a:br>
            <a:r>
              <a:rPr lang="fr-FR" altLang="fr-FR" b="1">
                <a:solidFill>
                  <a:schemeClr val="tx2"/>
                </a:solidFill>
              </a:rPr>
              <a:t>de Verneuil-sur-Seine (78)</a:t>
            </a:r>
          </a:p>
        </p:txBody>
      </p:sp>
      <p:pic>
        <p:nvPicPr>
          <p:cNvPr id="25603" name="Image 1">
            <a:extLst>
              <a:ext uri="{FF2B5EF4-FFF2-40B4-BE49-F238E27FC236}">
                <a16:creationId xmlns:a16="http://schemas.microsoft.com/office/drawing/2014/main" id="{822D4A0C-3D87-479C-AA74-20A481CA1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0"/>
            <a:ext cx="20669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92E1B722-6328-4567-8152-903433C1AD69}"/>
              </a:ext>
            </a:extLst>
          </p:cNvPr>
          <p:cNvSpPr txBox="1"/>
          <p:nvPr/>
        </p:nvSpPr>
        <p:spPr>
          <a:xfrm>
            <a:off x="0" y="2276475"/>
            <a:ext cx="9144000" cy="4478338"/>
          </a:xfrm>
          <a:prstGeom prst="rect">
            <a:avLst/>
          </a:prstGeom>
          <a:noFill/>
        </p:spPr>
        <p:txBody>
          <a:bodyPr>
            <a:spAutoFit/>
          </a:bodyPr>
          <a:lstStyle/>
          <a:p>
            <a:pPr>
              <a:defRPr/>
            </a:pPr>
            <a:r>
              <a:rPr lang="fr-FR" dirty="0"/>
              <a:t> </a:t>
            </a:r>
            <a:r>
              <a:rPr lang="fr-FR" b="1" dirty="0">
                <a:solidFill>
                  <a:schemeClr val="tx2"/>
                </a:solidFill>
              </a:rPr>
              <a:t>J'ai 38 ans et je suis professeur de mathématiques en lycée à Poissy dans les Yvelines. J'écris en parallèle depuis une dizaine d'années des romans et des nouvelles, essentiellement de Science Fiction, et je fais aussi de la traduction. Je suis un passionné d'écriture, d'escrime, de sciences et de jeux vidéo. Je suis à la recherche d'un éditeur pour mes textes de fiction.</a:t>
            </a:r>
          </a:p>
          <a:p>
            <a:pPr>
              <a:defRPr/>
            </a:pPr>
            <a:r>
              <a:rPr lang="fr-FR" b="1" dirty="0">
                <a:solidFill>
                  <a:schemeClr val="tx2"/>
                </a:solidFill>
              </a:rPr>
              <a:t>Je me suis mis à l'écriture de nouvelles cette année. Je me suis beaucoup intéressé ces derniers mois au thème de l'espace. En particulier à la conquête de Mars et au sujet des débris spatiaux. Je recommande en passant la lecture du manga "Planètes" de </a:t>
            </a:r>
            <a:r>
              <a:rPr lang="fr-FR" b="1" dirty="0" err="1">
                <a:solidFill>
                  <a:schemeClr val="tx2"/>
                </a:solidFill>
              </a:rPr>
              <a:t>Makoto</a:t>
            </a:r>
            <a:r>
              <a:rPr lang="fr-FR" b="1" dirty="0">
                <a:solidFill>
                  <a:schemeClr val="tx2"/>
                </a:solidFill>
              </a:rPr>
              <a:t> </a:t>
            </a:r>
            <a:r>
              <a:rPr lang="fr-FR" b="1" dirty="0" err="1">
                <a:solidFill>
                  <a:schemeClr val="tx2"/>
                </a:solidFill>
              </a:rPr>
              <a:t>Yukimura</a:t>
            </a:r>
            <a:r>
              <a:rPr lang="fr-FR" b="1" dirty="0">
                <a:solidFill>
                  <a:schemeClr val="tx2"/>
                </a:solidFill>
              </a:rPr>
              <a:t> et la série "For all </a:t>
            </a:r>
            <a:r>
              <a:rPr lang="fr-FR" b="1" dirty="0" err="1">
                <a:solidFill>
                  <a:schemeClr val="tx2"/>
                </a:solidFill>
              </a:rPr>
              <a:t>Mankind</a:t>
            </a:r>
            <a:r>
              <a:rPr lang="fr-FR" b="1" dirty="0">
                <a:solidFill>
                  <a:schemeClr val="tx2"/>
                </a:solidFill>
              </a:rPr>
              <a:t>" diffusée sur Apple TV+.</a:t>
            </a:r>
          </a:p>
          <a:p>
            <a:pPr>
              <a:defRPr/>
            </a:pPr>
            <a:r>
              <a:rPr lang="fr-FR" sz="1500" b="1" dirty="0">
                <a:solidFill>
                  <a:schemeClr val="tx2"/>
                </a:solidFill>
                <a:latin typeface="+mj-lt"/>
              </a:rPr>
              <a:t>Mes travaux :"Les Lames Sauvages" (roman post-apo), auto-publié sur Amazon.</a:t>
            </a:r>
            <a:br>
              <a:rPr lang="fr-FR" sz="1500" b="1" dirty="0">
                <a:solidFill>
                  <a:schemeClr val="tx2"/>
                </a:solidFill>
                <a:latin typeface="+mj-lt"/>
              </a:rPr>
            </a:br>
            <a:r>
              <a:rPr lang="fr-FR" sz="1500" b="1" dirty="0">
                <a:solidFill>
                  <a:schemeClr val="tx2"/>
                </a:solidFill>
                <a:latin typeface="+mj-lt"/>
              </a:rPr>
              <a:t>"Nounours" (roman sur le transfert de conscience dans des machines), en cours de soumission.</a:t>
            </a:r>
            <a:br>
              <a:rPr lang="fr-FR" sz="1500" b="1" dirty="0">
                <a:solidFill>
                  <a:schemeClr val="tx2"/>
                </a:solidFill>
                <a:latin typeface="+mj-lt"/>
              </a:rPr>
            </a:br>
            <a:r>
              <a:rPr lang="fr-FR" sz="1500" b="1" dirty="0">
                <a:solidFill>
                  <a:schemeClr val="tx2"/>
                </a:solidFill>
                <a:latin typeface="+mj-lt"/>
              </a:rPr>
              <a:t>"In-Game - Les Confessions d'une </a:t>
            </a:r>
            <a:r>
              <a:rPr lang="fr-FR" sz="1500" b="1" dirty="0" err="1">
                <a:solidFill>
                  <a:schemeClr val="tx2"/>
                </a:solidFill>
                <a:latin typeface="+mj-lt"/>
              </a:rPr>
              <a:t>Hexaddict</a:t>
            </a:r>
            <a:r>
              <a:rPr lang="fr-FR" sz="1500" b="1" dirty="0">
                <a:solidFill>
                  <a:schemeClr val="tx2"/>
                </a:solidFill>
                <a:latin typeface="+mj-lt"/>
              </a:rPr>
              <a:t>" (roman sur l'addiction aux univers virtuels), en cours de soumission.</a:t>
            </a:r>
            <a:br>
              <a:rPr lang="fr-FR" sz="1500" b="1" dirty="0">
                <a:solidFill>
                  <a:schemeClr val="tx2"/>
                </a:solidFill>
                <a:latin typeface="+mj-lt"/>
              </a:rPr>
            </a:br>
            <a:r>
              <a:rPr lang="fr-FR" sz="1500" b="1" dirty="0">
                <a:solidFill>
                  <a:schemeClr val="tx2"/>
                </a:solidFill>
                <a:latin typeface="+mj-lt"/>
              </a:rPr>
              <a:t>"Longtemps de toi" (roman sur le voyage dans le temps), en cours de soumission.</a:t>
            </a:r>
            <a:br>
              <a:rPr lang="fr-FR" sz="1500" b="1" dirty="0">
                <a:solidFill>
                  <a:schemeClr val="tx2"/>
                </a:solidFill>
                <a:latin typeface="+mj-lt"/>
              </a:rPr>
            </a:br>
            <a:r>
              <a:rPr lang="fr-FR" sz="1500" b="1" dirty="0">
                <a:solidFill>
                  <a:schemeClr val="tx2"/>
                </a:solidFill>
                <a:latin typeface="+mj-lt"/>
              </a:rPr>
              <a:t>"L'escrime dans la peau" de Sergei </a:t>
            </a:r>
            <a:r>
              <a:rPr lang="fr-FR" sz="1500" b="1" dirty="0" err="1">
                <a:solidFill>
                  <a:schemeClr val="tx2"/>
                </a:solidFill>
                <a:latin typeface="+mj-lt"/>
              </a:rPr>
              <a:t>Golubitsky</a:t>
            </a:r>
            <a:r>
              <a:rPr lang="fr-FR" sz="1500" b="1" dirty="0">
                <a:solidFill>
                  <a:schemeClr val="tx2"/>
                </a:solidFill>
                <a:latin typeface="+mj-lt"/>
              </a:rPr>
              <a:t> (traduction d'une autobiographie), auto-publié sur Amazon.</a:t>
            </a:r>
            <a:br>
              <a:rPr lang="fr-FR" sz="1500" b="1" dirty="0">
                <a:solidFill>
                  <a:schemeClr val="tx2"/>
                </a:solidFill>
                <a:latin typeface="+mj-lt"/>
              </a:rPr>
            </a:br>
            <a:r>
              <a:rPr lang="fr-FR" sz="1500" b="1" dirty="0">
                <a:solidFill>
                  <a:schemeClr val="tx2"/>
                </a:solidFill>
                <a:latin typeface="+mj-lt"/>
              </a:rPr>
              <a:t>"The </a:t>
            </a:r>
            <a:r>
              <a:rPr lang="fr-FR" sz="1500" b="1" dirty="0" err="1">
                <a:solidFill>
                  <a:schemeClr val="tx2"/>
                </a:solidFill>
                <a:latin typeface="+mj-lt"/>
              </a:rPr>
              <a:t>Master's</a:t>
            </a:r>
            <a:r>
              <a:rPr lang="fr-FR" sz="1500" b="1" dirty="0">
                <a:solidFill>
                  <a:schemeClr val="tx2"/>
                </a:solidFill>
                <a:latin typeface="+mj-lt"/>
              </a:rPr>
              <a:t> Notebook" de Rémy Delhomme (traduction en anglais d'un roman jeunesse français), publié chez </a:t>
            </a:r>
            <a:r>
              <a:rPr lang="fr-FR" sz="1500" b="1" dirty="0" err="1">
                <a:solidFill>
                  <a:schemeClr val="tx2"/>
                </a:solidFill>
                <a:latin typeface="+mj-lt"/>
              </a:rPr>
              <a:t>Swordplay</a:t>
            </a:r>
            <a:r>
              <a:rPr lang="fr-FR" sz="1500" b="1" dirty="0">
                <a:solidFill>
                  <a:schemeClr val="tx2"/>
                </a:solidFill>
                <a:latin typeface="+mj-lt"/>
              </a:rPr>
              <a:t> Books (éditeur américain spécialisé dans l'escrime).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a:extLst>
              <a:ext uri="{FF2B5EF4-FFF2-40B4-BE49-F238E27FC236}">
                <a16:creationId xmlns:a16="http://schemas.microsoft.com/office/drawing/2014/main" id="{B87ED4C4-AAE9-4157-82F2-D28FC038AF54}"/>
              </a:ext>
            </a:extLst>
          </p:cNvPr>
          <p:cNvSpPr>
            <a:spLocks noGrp="1"/>
          </p:cNvSpPr>
          <p:nvPr>
            <p:ph type="title"/>
          </p:nvPr>
        </p:nvSpPr>
        <p:spPr>
          <a:xfrm>
            <a:off x="468313" y="274639"/>
            <a:ext cx="5111799" cy="3154361"/>
          </a:xfrm>
        </p:spPr>
        <p:txBody>
          <a:bodyPr/>
          <a:lstStyle/>
          <a:p>
            <a:r>
              <a:rPr lang="fr-FR" altLang="fr-FR" sz="4000" b="1" dirty="0">
                <a:solidFill>
                  <a:schemeClr val="tx2"/>
                </a:solidFill>
              </a:rPr>
              <a:t>7-Rencontres</a:t>
            </a:r>
            <a:br>
              <a:rPr lang="fr-FR" altLang="fr-FR" sz="4000" b="1" dirty="0">
                <a:solidFill>
                  <a:schemeClr val="tx2"/>
                </a:solidFill>
              </a:rPr>
            </a:br>
            <a:r>
              <a:rPr lang="fr-FR" altLang="fr-FR" sz="4000" b="1" dirty="0">
                <a:solidFill>
                  <a:schemeClr val="tx2"/>
                </a:solidFill>
              </a:rPr>
              <a:t>par Olivier MORGADES</a:t>
            </a:r>
            <a:br>
              <a:rPr lang="fr-FR" altLang="fr-FR" sz="4000" b="1" dirty="0">
                <a:solidFill>
                  <a:schemeClr val="tx2"/>
                </a:solidFill>
              </a:rPr>
            </a:br>
            <a:r>
              <a:rPr lang="fr-FR" altLang="fr-FR" sz="4000" b="1" dirty="0">
                <a:solidFill>
                  <a:schemeClr val="tx2"/>
                </a:solidFill>
              </a:rPr>
              <a:t>de Virson (17)</a:t>
            </a:r>
          </a:p>
        </p:txBody>
      </p:sp>
      <p:pic>
        <p:nvPicPr>
          <p:cNvPr id="2" name="Image 1">
            <a:extLst>
              <a:ext uri="{FF2B5EF4-FFF2-40B4-BE49-F238E27FC236}">
                <a16:creationId xmlns:a16="http://schemas.microsoft.com/office/drawing/2014/main" id="{396E47BD-ED39-495A-8CA0-1E9425473E34}"/>
              </a:ext>
            </a:extLst>
          </p:cNvPr>
          <p:cNvPicPr>
            <a:picLocks noChangeAspect="1"/>
          </p:cNvPicPr>
          <p:nvPr/>
        </p:nvPicPr>
        <p:blipFill>
          <a:blip r:embed="rId2"/>
          <a:stretch>
            <a:fillRect/>
          </a:stretch>
        </p:blipFill>
        <p:spPr>
          <a:xfrm>
            <a:off x="5724128" y="0"/>
            <a:ext cx="3389768" cy="3429000"/>
          </a:xfrm>
          <a:prstGeom prst="rect">
            <a:avLst/>
          </a:prstGeom>
        </p:spPr>
      </p:pic>
      <p:sp>
        <p:nvSpPr>
          <p:cNvPr id="3" name="ZoneTexte 2">
            <a:extLst>
              <a:ext uri="{FF2B5EF4-FFF2-40B4-BE49-F238E27FC236}">
                <a16:creationId xmlns:a16="http://schemas.microsoft.com/office/drawing/2014/main" id="{BCF38088-E81B-41D9-BA8A-A6799A9066CA}"/>
              </a:ext>
            </a:extLst>
          </p:cNvPr>
          <p:cNvSpPr txBox="1"/>
          <p:nvPr/>
        </p:nvSpPr>
        <p:spPr>
          <a:xfrm>
            <a:off x="251520" y="3933056"/>
            <a:ext cx="8784976" cy="3139321"/>
          </a:xfrm>
          <a:prstGeom prst="rect">
            <a:avLst/>
          </a:prstGeom>
          <a:noFill/>
        </p:spPr>
        <p:txBody>
          <a:bodyPr wrap="square" rtlCol="0">
            <a:spAutoFit/>
          </a:bodyPr>
          <a:lstStyle/>
          <a:p>
            <a:r>
              <a:rPr lang="fr-FR" sz="2000" b="1" dirty="0">
                <a:solidFill>
                  <a:schemeClr val="tx2"/>
                </a:solidFill>
                <a:latin typeface="+mn-lt"/>
              </a:rPr>
              <a:t>J'habite en Charente-Maritime où j'enseigne à de jeunes élèves.</a:t>
            </a:r>
          </a:p>
          <a:p>
            <a:r>
              <a:rPr lang="fr-FR" sz="2000" b="1" dirty="0">
                <a:solidFill>
                  <a:schemeClr val="tx2"/>
                </a:solidFill>
                <a:latin typeface="+mn-lt"/>
              </a:rPr>
              <a:t>J'ai toujours aimé lire, apprendre et transmettre sur l'espace, les planètes, l'univers, que ce soit de la science (niveau modéré) ou de la science-fiction. Quand j'étais au lycée, je lisais Ciel et Espace. Les photographies prises par la sonde Voyager II de Neptune me fascinèrent.</a:t>
            </a:r>
            <a:br>
              <a:rPr lang="fr-FR" sz="2000" b="1" dirty="0">
                <a:solidFill>
                  <a:schemeClr val="tx2"/>
                </a:solidFill>
                <a:latin typeface="+mn-lt"/>
              </a:rPr>
            </a:br>
            <a:endParaRPr lang="fr-FR" sz="2000" b="1" dirty="0">
              <a:solidFill>
                <a:schemeClr val="tx2"/>
              </a:solidFill>
              <a:latin typeface="+mn-lt"/>
            </a:endParaRPr>
          </a:p>
          <a:p>
            <a:r>
              <a:rPr lang="fr-FR" sz="2000" b="1" dirty="0">
                <a:solidFill>
                  <a:schemeClr val="tx2"/>
                </a:solidFill>
                <a:latin typeface="+mn-lt"/>
              </a:rPr>
              <a:t>L'idée l'astéroïde géocroiseur qui fait route vers la Terre n'est pas nouvelle, mais j'avais envie d'apporter ma propre contribution, dans un style cynique et destructeur pour le côté humain, dans un style fataliste pour le côté astéroïde.</a:t>
            </a:r>
          </a:p>
          <a:p>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a:extLst>
              <a:ext uri="{FF2B5EF4-FFF2-40B4-BE49-F238E27FC236}">
                <a16:creationId xmlns:a16="http://schemas.microsoft.com/office/drawing/2014/main" id="{0A815553-DDA9-44DA-B8F7-077A205C8938}"/>
              </a:ext>
            </a:extLst>
          </p:cNvPr>
          <p:cNvSpPr>
            <a:spLocks noGrp="1"/>
          </p:cNvSpPr>
          <p:nvPr>
            <p:ph type="title"/>
          </p:nvPr>
        </p:nvSpPr>
        <p:spPr>
          <a:xfrm>
            <a:off x="0" y="34925"/>
            <a:ext cx="5940425" cy="2314575"/>
          </a:xfrm>
        </p:spPr>
        <p:txBody>
          <a:bodyPr/>
          <a:lstStyle/>
          <a:p>
            <a:r>
              <a:rPr lang="fr-FR" altLang="fr-FR" sz="3600" b="1">
                <a:solidFill>
                  <a:schemeClr val="tx2"/>
                </a:solidFill>
              </a:rPr>
              <a:t>3° prix  </a:t>
            </a:r>
            <a:br>
              <a:rPr lang="fr-FR" altLang="fr-FR" b="1">
                <a:solidFill>
                  <a:schemeClr val="tx2"/>
                </a:solidFill>
              </a:rPr>
            </a:br>
            <a:r>
              <a:rPr lang="fr-FR" altLang="fr-FR" sz="3200" b="1">
                <a:solidFill>
                  <a:schemeClr val="tx2"/>
                </a:solidFill>
              </a:rPr>
              <a:t>La Terre est bleue comme une orange</a:t>
            </a:r>
            <a:br>
              <a:rPr lang="fr-FR" altLang="fr-FR" sz="3200" b="1">
                <a:solidFill>
                  <a:schemeClr val="tx2"/>
                </a:solidFill>
              </a:rPr>
            </a:br>
            <a:r>
              <a:rPr lang="fr-FR" altLang="fr-FR" sz="3200" b="1">
                <a:solidFill>
                  <a:schemeClr val="tx2"/>
                </a:solidFill>
              </a:rPr>
              <a:t>par Mme Yolande Rooryck </a:t>
            </a:r>
            <a:br>
              <a:rPr lang="fr-FR" altLang="fr-FR" sz="3200" b="1">
                <a:solidFill>
                  <a:schemeClr val="tx2"/>
                </a:solidFill>
              </a:rPr>
            </a:br>
            <a:r>
              <a:rPr lang="fr-FR" altLang="fr-FR" sz="3200" b="1">
                <a:solidFill>
                  <a:schemeClr val="tx2"/>
                </a:solidFill>
              </a:rPr>
              <a:t>de Muret (31)</a:t>
            </a:r>
          </a:p>
        </p:txBody>
      </p:sp>
      <p:pic>
        <p:nvPicPr>
          <p:cNvPr id="28675" name="Image 2">
            <a:extLst>
              <a:ext uri="{FF2B5EF4-FFF2-40B4-BE49-F238E27FC236}">
                <a16:creationId xmlns:a16="http://schemas.microsoft.com/office/drawing/2014/main" id="{92713B97-A2F5-423C-853E-CA131E582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34925"/>
            <a:ext cx="334803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ZoneTexte 5">
            <a:extLst>
              <a:ext uri="{FF2B5EF4-FFF2-40B4-BE49-F238E27FC236}">
                <a16:creationId xmlns:a16="http://schemas.microsoft.com/office/drawing/2014/main" id="{19CDA820-4060-483B-8F3F-EE525843D1EA}"/>
              </a:ext>
            </a:extLst>
          </p:cNvPr>
          <p:cNvSpPr txBox="1">
            <a:spLocks noChangeArrowheads="1"/>
          </p:cNvSpPr>
          <p:nvPr/>
        </p:nvSpPr>
        <p:spPr bwMode="auto">
          <a:xfrm>
            <a:off x="0" y="2349500"/>
            <a:ext cx="9251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800" b="1">
                <a:solidFill>
                  <a:srgbClr val="002060"/>
                </a:solidFill>
                <a:latin typeface="Arial" panose="020B0604020202020204" pitchFamily="34" charset="0"/>
              </a:rPr>
              <a:t>Ayant grandi dans un milieu tourné vers la culture, j'ai fait des études supérieures en Littérature, abordant aussi l'Histoire et la Philosophie…Un bac scientifique m'a en outre ouvert des pistes que j'ai réempruntées plus tard au gré de mes curiosités.</a:t>
            </a:r>
            <a:br>
              <a:rPr lang="fr-FR" altLang="fr-FR" sz="1800" b="1">
                <a:solidFill>
                  <a:srgbClr val="002060"/>
                </a:solidFill>
                <a:latin typeface="Arial" panose="020B0604020202020204" pitchFamily="34" charset="0"/>
              </a:rPr>
            </a:br>
            <a:r>
              <a:rPr lang="fr-FR" altLang="fr-FR" sz="1800" b="1">
                <a:solidFill>
                  <a:srgbClr val="002060"/>
                </a:solidFill>
                <a:latin typeface="Arial" panose="020B0604020202020204" pitchFamily="34" charset="0"/>
              </a:rPr>
              <a:t>Avec la naissance de mes deux fils et les épreuves de la vie, s'est posée de façon accrue la question du pourquoi de l'existence. Et, à défaut de réponses, du comment. C'est à travers des recherches bien modestes que j'ai pu notamment suivre les avancées de la Physique fondamentale, tout autant que ses incertitudes. Je n'ai eu qu'à tirer quelques fils pour trouver l'astrophysique, intéressée aussi par la relance de conquête spatiale qui suscite, certes, mon admiration envers les prouesses techniques, mais ne me rend pas moins perplexe, le mot tant faible, au sujet de ce que les humains vont apporter aux autres mondes.</a:t>
            </a:r>
            <a:br>
              <a:rPr lang="fr-FR" altLang="fr-FR" sz="1800" b="1">
                <a:solidFill>
                  <a:srgbClr val="002060"/>
                </a:solidFill>
                <a:latin typeface="Arial" panose="020B0604020202020204" pitchFamily="34" charset="0"/>
              </a:rPr>
            </a:br>
            <a:r>
              <a:rPr lang="fr-FR" altLang="fr-FR" sz="1800" b="1">
                <a:solidFill>
                  <a:srgbClr val="002060"/>
                </a:solidFill>
                <a:latin typeface="Arial" panose="020B0604020202020204" pitchFamily="34" charset="0"/>
              </a:rPr>
              <a:t>C'est donc par un enchaînement de causalités pas si complexes que cela, que je suis arrivée à concourir sans avoir pensé à écrire de fictions auparavant. L'exercice fut plaisant. Merci d'avoir retenu mon humble écrit pour la remise finale des prix.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AB286F-9092-4CDA-8020-9B09F5A3CB61}"/>
              </a:ext>
            </a:extLst>
          </p:cNvPr>
          <p:cNvSpPr/>
          <p:nvPr/>
        </p:nvSpPr>
        <p:spPr>
          <a:xfrm>
            <a:off x="179512" y="3573016"/>
            <a:ext cx="8856983" cy="3046988"/>
          </a:xfrm>
          <a:prstGeom prst="rect">
            <a:avLst/>
          </a:prstGeom>
        </p:spPr>
        <p:txBody>
          <a:bodyPr wrap="square">
            <a:spAutoFit/>
          </a:bodyPr>
          <a:lstStyle/>
          <a:p>
            <a:pPr>
              <a:defRPr/>
            </a:pPr>
            <a:r>
              <a:rPr lang="fr-FR" altLang="fr-FR" sz="2400" b="1" dirty="0">
                <a:solidFill>
                  <a:schemeClr val="tx2"/>
                </a:solidFill>
                <a:latin typeface="+mn-lt"/>
              </a:rPr>
              <a:t>Hommage à Anne-Marie LABORDE:</a:t>
            </a:r>
            <a:br>
              <a:rPr lang="fr-FR" altLang="fr-FR" sz="2400" b="1" dirty="0">
                <a:solidFill>
                  <a:schemeClr val="tx2"/>
                </a:solidFill>
                <a:latin typeface="+mn-lt"/>
              </a:rPr>
            </a:br>
            <a:r>
              <a:rPr lang="fr-FR" altLang="fr-FR" sz="2400" b="1" dirty="0">
                <a:solidFill>
                  <a:schemeClr val="tx2"/>
                </a:solidFill>
                <a:latin typeface="+mn-lt"/>
              </a:rPr>
              <a:t>Qui a préparé et géré seule ce concours avec sa passion habituelle mais aussi avec un courage admirable face à la maladie.</a:t>
            </a:r>
            <a:br>
              <a:rPr lang="fr-FR" altLang="fr-FR" sz="2400" b="1" dirty="0">
                <a:solidFill>
                  <a:schemeClr val="tx2"/>
                </a:solidFill>
                <a:latin typeface="+mn-lt"/>
              </a:rPr>
            </a:br>
            <a:r>
              <a:rPr lang="fr-FR" altLang="fr-FR" sz="2400" b="1" dirty="0">
                <a:solidFill>
                  <a:schemeClr val="tx2"/>
                </a:solidFill>
                <a:latin typeface="+mn-lt"/>
              </a:rPr>
              <a:t>Un énorme regret: Qu’elle n’ai pas pu assister au jury et à la remise des prix de ce qui était « son bébé ».</a:t>
            </a:r>
            <a:endParaRPr lang="fr-FR" sz="2400" b="1" dirty="0">
              <a:solidFill>
                <a:schemeClr val="tx2"/>
              </a:solidFill>
              <a:latin typeface="+mn-lt"/>
            </a:endParaRPr>
          </a:p>
          <a:p>
            <a:pPr>
              <a:defRPr/>
            </a:pPr>
            <a:r>
              <a:rPr lang="fr-FR" sz="2400" b="1" dirty="0">
                <a:solidFill>
                  <a:schemeClr val="tx2"/>
                </a:solidFill>
                <a:latin typeface="+mn-lt"/>
              </a:rPr>
              <a:t>Mais je suis sûr que sa volonté aurait été de faire cette remise des prix ce soir comme prévu.</a:t>
            </a:r>
          </a:p>
          <a:p>
            <a:pPr>
              <a:defRPr/>
            </a:pPr>
            <a:r>
              <a:rPr lang="fr-FR" sz="2400" b="1" dirty="0">
                <a:solidFill>
                  <a:schemeClr val="tx2"/>
                </a:solidFill>
                <a:latin typeface="+mn-lt"/>
              </a:rPr>
              <a:t>Merci Anne-Marie. Tu es un exemple.</a:t>
            </a:r>
            <a:endParaRPr lang="fr-FR" sz="2400" dirty="0">
              <a:latin typeface="+mn-lt"/>
            </a:endParaRPr>
          </a:p>
        </p:txBody>
      </p:sp>
      <p:pic>
        <p:nvPicPr>
          <p:cNvPr id="6" name="Image 5">
            <a:extLst>
              <a:ext uri="{FF2B5EF4-FFF2-40B4-BE49-F238E27FC236}">
                <a16:creationId xmlns:a16="http://schemas.microsoft.com/office/drawing/2014/main" id="{14F153CB-A7B0-4328-8066-7B08E7777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37996"/>
            <a:ext cx="5724128" cy="3046988"/>
          </a:xfrm>
          <a:prstGeom prst="rect">
            <a:avLst/>
          </a:prstGeom>
        </p:spPr>
      </p:pic>
      <p:pic>
        <p:nvPicPr>
          <p:cNvPr id="7" name="Image 6">
            <a:extLst>
              <a:ext uri="{FF2B5EF4-FFF2-40B4-BE49-F238E27FC236}">
                <a16:creationId xmlns:a16="http://schemas.microsoft.com/office/drawing/2014/main" id="{5CBD418D-23DB-48E3-A53D-41AEF5136292}"/>
              </a:ext>
            </a:extLst>
          </p:cNvPr>
          <p:cNvPicPr>
            <a:picLocks noChangeAspect="1"/>
          </p:cNvPicPr>
          <p:nvPr/>
        </p:nvPicPr>
        <p:blipFill>
          <a:blip r:embed="rId3"/>
          <a:stretch>
            <a:fillRect/>
          </a:stretch>
        </p:blipFill>
        <p:spPr>
          <a:xfrm>
            <a:off x="0" y="35499"/>
            <a:ext cx="3419872" cy="16653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a:extLst>
              <a:ext uri="{FF2B5EF4-FFF2-40B4-BE49-F238E27FC236}">
                <a16:creationId xmlns:a16="http://schemas.microsoft.com/office/drawing/2014/main" id="{1EA44D62-639B-48DD-ABF8-C8ED9A80AADB}"/>
              </a:ext>
            </a:extLst>
          </p:cNvPr>
          <p:cNvSpPr>
            <a:spLocks noGrp="1"/>
          </p:cNvSpPr>
          <p:nvPr>
            <p:ph type="title"/>
          </p:nvPr>
        </p:nvSpPr>
        <p:spPr>
          <a:xfrm>
            <a:off x="107950" y="274638"/>
            <a:ext cx="6192838" cy="2217737"/>
          </a:xfrm>
        </p:spPr>
        <p:txBody>
          <a:bodyPr/>
          <a:lstStyle/>
          <a:p>
            <a:r>
              <a:rPr lang="fr-FR" altLang="fr-FR" b="1">
                <a:solidFill>
                  <a:schemeClr val="tx2"/>
                </a:solidFill>
              </a:rPr>
              <a:t>2° prix  </a:t>
            </a:r>
            <a:br>
              <a:rPr lang="fr-FR" altLang="fr-FR" b="1">
                <a:solidFill>
                  <a:schemeClr val="tx2"/>
                </a:solidFill>
              </a:rPr>
            </a:br>
            <a:r>
              <a:rPr lang="fr-FR" altLang="fr-FR" b="1">
                <a:solidFill>
                  <a:schemeClr val="tx2"/>
                </a:solidFill>
              </a:rPr>
              <a:t>Les 120 derniers jours</a:t>
            </a:r>
            <a:br>
              <a:rPr lang="fr-FR" altLang="fr-FR" b="1">
                <a:solidFill>
                  <a:schemeClr val="tx2"/>
                </a:solidFill>
              </a:rPr>
            </a:br>
            <a:r>
              <a:rPr lang="fr-FR" altLang="fr-FR" b="1">
                <a:solidFill>
                  <a:schemeClr val="tx2"/>
                </a:solidFill>
              </a:rPr>
              <a:t>par M. Gérard MULLER</a:t>
            </a:r>
            <a:br>
              <a:rPr lang="fr-FR" altLang="fr-FR" b="1">
                <a:solidFill>
                  <a:schemeClr val="tx2"/>
                </a:solidFill>
              </a:rPr>
            </a:br>
            <a:r>
              <a:rPr lang="fr-FR" altLang="fr-FR" b="1">
                <a:solidFill>
                  <a:schemeClr val="tx2"/>
                </a:solidFill>
              </a:rPr>
              <a:t>d’Escalquens (31)</a:t>
            </a:r>
          </a:p>
        </p:txBody>
      </p:sp>
      <p:pic>
        <p:nvPicPr>
          <p:cNvPr id="29699" name="Image 1">
            <a:extLst>
              <a:ext uri="{FF2B5EF4-FFF2-40B4-BE49-F238E27FC236}">
                <a16:creationId xmlns:a16="http://schemas.microsoft.com/office/drawing/2014/main" id="{1522E6F9-7F47-4087-B373-3E9A21890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30163"/>
            <a:ext cx="3132137"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73C8D66D-9890-4ED9-A26F-D8A6260435F8}"/>
              </a:ext>
            </a:extLst>
          </p:cNvPr>
          <p:cNvSpPr txBox="1"/>
          <p:nvPr/>
        </p:nvSpPr>
        <p:spPr>
          <a:xfrm>
            <a:off x="323850" y="3141663"/>
            <a:ext cx="5688013" cy="3784600"/>
          </a:xfrm>
          <a:prstGeom prst="rect">
            <a:avLst/>
          </a:prstGeom>
          <a:noFill/>
        </p:spPr>
        <p:txBody>
          <a:bodyPr>
            <a:spAutoFit/>
          </a:bodyPr>
          <a:lstStyle/>
          <a:p>
            <a:pPr>
              <a:defRPr/>
            </a:pPr>
            <a:r>
              <a:rPr lang="fr-FR" sz="2400" b="1" dirty="0">
                <a:solidFill>
                  <a:schemeClr val="tx2"/>
                </a:solidFill>
                <a:latin typeface="+mj-lt"/>
              </a:rPr>
              <a:t>Retraité d’Airbus </a:t>
            </a:r>
            <a:r>
              <a:rPr lang="fr-FR" sz="2400" b="1" dirty="0" err="1">
                <a:solidFill>
                  <a:schemeClr val="tx2"/>
                </a:solidFill>
                <a:latin typeface="+mj-lt"/>
              </a:rPr>
              <a:t>Defence</a:t>
            </a:r>
            <a:r>
              <a:rPr lang="fr-FR" sz="2400" b="1" dirty="0">
                <a:solidFill>
                  <a:schemeClr val="tx2"/>
                </a:solidFill>
                <a:latin typeface="+mj-lt"/>
              </a:rPr>
              <a:t> &amp; </a:t>
            </a:r>
            <a:r>
              <a:rPr lang="fr-FR" sz="2400" b="1" dirty="0" err="1">
                <a:solidFill>
                  <a:schemeClr val="tx2"/>
                </a:solidFill>
                <a:latin typeface="+mj-lt"/>
              </a:rPr>
              <a:t>Space</a:t>
            </a:r>
            <a:r>
              <a:rPr lang="fr-FR" sz="2400" b="1" dirty="0">
                <a:solidFill>
                  <a:schemeClr val="tx2"/>
                </a:solidFill>
                <a:latin typeface="+mj-lt"/>
              </a:rPr>
              <a:t> où il s’occupait de contrôle d’attitude, aujourd’hui consultant pour les PME travaillant dans le spatial, il consacre son temps libre à l’écriture (nouvelles, polars et romans classiques). Il anime en outre un atelier littéraire à Toulouse où il accompagne de nouveaux auteurs jusqu’à l’édition de leur premier roman et il est Académicien des Livres de Toulouse</a:t>
            </a:r>
            <a:r>
              <a:rPr lang="fr-FR" sz="2400" dirty="0">
                <a:solidFill>
                  <a:schemeClr val="tx2"/>
                </a:solidFil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a:extLst>
              <a:ext uri="{FF2B5EF4-FFF2-40B4-BE49-F238E27FC236}">
                <a16:creationId xmlns:a16="http://schemas.microsoft.com/office/drawing/2014/main" id="{CB178248-DD7C-414A-BAD8-0DAD20828822}"/>
              </a:ext>
            </a:extLst>
          </p:cNvPr>
          <p:cNvSpPr>
            <a:spLocks noGrp="1"/>
          </p:cNvSpPr>
          <p:nvPr>
            <p:ph type="title"/>
          </p:nvPr>
        </p:nvSpPr>
        <p:spPr>
          <a:xfrm>
            <a:off x="0" y="274638"/>
            <a:ext cx="5873750" cy="1498600"/>
          </a:xfrm>
        </p:spPr>
        <p:txBody>
          <a:bodyPr/>
          <a:lstStyle/>
          <a:p>
            <a:r>
              <a:rPr lang="fr-FR" altLang="fr-FR" b="1">
                <a:solidFill>
                  <a:srgbClr val="002060"/>
                </a:solidFill>
              </a:rPr>
              <a:t>1° prix  BetIA</a:t>
            </a:r>
            <a:br>
              <a:rPr lang="fr-FR" altLang="fr-FR" b="1">
                <a:solidFill>
                  <a:srgbClr val="002060"/>
                </a:solidFill>
              </a:rPr>
            </a:br>
            <a:r>
              <a:rPr lang="fr-FR" altLang="fr-FR" b="1">
                <a:solidFill>
                  <a:srgbClr val="002060"/>
                </a:solidFill>
              </a:rPr>
              <a:t>par M. Fabien BOUVET</a:t>
            </a:r>
            <a:br>
              <a:rPr lang="fr-FR" altLang="fr-FR" b="1">
                <a:solidFill>
                  <a:srgbClr val="002060"/>
                </a:solidFill>
              </a:rPr>
            </a:br>
            <a:r>
              <a:rPr lang="fr-FR" altLang="fr-FR" b="1">
                <a:solidFill>
                  <a:srgbClr val="002060"/>
                </a:solidFill>
              </a:rPr>
              <a:t>de Nébian (34)</a:t>
            </a:r>
          </a:p>
        </p:txBody>
      </p:sp>
      <p:pic>
        <p:nvPicPr>
          <p:cNvPr id="30723" name="Image 1">
            <a:extLst>
              <a:ext uri="{FF2B5EF4-FFF2-40B4-BE49-F238E27FC236}">
                <a16:creationId xmlns:a16="http://schemas.microsoft.com/office/drawing/2014/main" id="{B3D892A5-BEF1-404D-9D63-322EBDAC3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0"/>
            <a:ext cx="276701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ZoneTexte 2">
            <a:extLst>
              <a:ext uri="{FF2B5EF4-FFF2-40B4-BE49-F238E27FC236}">
                <a16:creationId xmlns:a16="http://schemas.microsoft.com/office/drawing/2014/main" id="{6F97DA55-3185-4C0D-A92E-447639098296}"/>
              </a:ext>
            </a:extLst>
          </p:cNvPr>
          <p:cNvSpPr txBox="1">
            <a:spLocks noChangeArrowheads="1"/>
          </p:cNvSpPr>
          <p:nvPr/>
        </p:nvSpPr>
        <p:spPr bwMode="auto">
          <a:xfrm>
            <a:off x="0" y="3068638"/>
            <a:ext cx="913923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200" b="1">
                <a:solidFill>
                  <a:srgbClr val="002060"/>
                </a:solidFill>
                <a:latin typeface="Arial" panose="020B0604020202020204" pitchFamily="34" charset="0"/>
              </a:rPr>
              <a:t>Fabien, 33 ans, père de famille la journée, écrivain la nuit. Sportif depuis le plus jeune âge, pianiste amateur depuis mes sept ans, (presque) tout m'intéresse. De la littérature à la science, en passant par les cryptomonnaies et l'Intelligence artificielle. Ancien ingénieur informatique, j'ai tout plaqué récemment pour l'écriture. Vainqueur d'une dizaine de concours d'écriture en deux ans, plusieurs de mes nouvelles (principalement de la science-fiction) ont été publiées. Maintenant, l'objectif est de publier mon premier roman à compte d'éditeur.</a:t>
            </a:r>
          </a:p>
          <a:p>
            <a:pPr>
              <a:spcBef>
                <a:spcPct val="0"/>
              </a:spcBef>
              <a:buFontTx/>
              <a:buNone/>
            </a:pPr>
            <a:r>
              <a:rPr lang="fr-FR" altLang="fr-FR" sz="2200" b="1">
                <a:solidFill>
                  <a:srgbClr val="002060"/>
                </a:solidFill>
                <a:latin typeface="Arial" panose="020B0604020202020204" pitchFamily="34" charset="0"/>
              </a:rPr>
              <a:t>Pour ceux qui souhaitent suivre mes écrits, voici mon Wattpad : @Fabienvboo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a:extLst>
              <a:ext uri="{FF2B5EF4-FFF2-40B4-BE49-F238E27FC236}">
                <a16:creationId xmlns:a16="http://schemas.microsoft.com/office/drawing/2014/main" id="{3879D277-D223-4947-A69C-89F730E23401}"/>
              </a:ext>
            </a:extLst>
          </p:cNvPr>
          <p:cNvSpPr>
            <a:spLocks noGrp="1"/>
          </p:cNvSpPr>
          <p:nvPr>
            <p:ph type="title"/>
          </p:nvPr>
        </p:nvSpPr>
        <p:spPr>
          <a:xfrm>
            <a:off x="107950" y="2205038"/>
            <a:ext cx="8928100" cy="2736850"/>
          </a:xfrm>
        </p:spPr>
        <p:txBody>
          <a:bodyPr/>
          <a:lstStyle/>
          <a:p>
            <a:br>
              <a:rPr lang="fr-FR" altLang="fr-FR" sz="3200" b="1">
                <a:solidFill>
                  <a:schemeClr val="tx2"/>
                </a:solidFill>
              </a:rPr>
            </a:br>
            <a:r>
              <a:rPr lang="fr-FR" altLang="fr-FR" sz="3200">
                <a:solidFill>
                  <a:schemeClr val="tx2"/>
                </a:solidFill>
              </a:rPr>
              <a:t> </a:t>
            </a:r>
            <a:r>
              <a:rPr lang="fr-FR" altLang="fr-FR" sz="3200" b="1">
                <a:solidFill>
                  <a:schemeClr val="tx2"/>
                </a:solidFill>
              </a:rPr>
              <a:t>Cinq espoirs perdus	</a:t>
            </a:r>
            <a:br>
              <a:rPr lang="fr-FR" altLang="fr-FR" sz="3200" b="1">
                <a:solidFill>
                  <a:schemeClr val="tx2"/>
                </a:solidFill>
              </a:rPr>
            </a:br>
            <a:r>
              <a:rPr lang="fr-FR" altLang="fr-FR" sz="3200" b="1">
                <a:solidFill>
                  <a:schemeClr val="tx2"/>
                </a:solidFill>
              </a:rPr>
              <a:t>Deriche	Emilie	16 ans </a:t>
            </a:r>
            <a:br>
              <a:rPr lang="fr-FR" altLang="fr-FR" sz="3200" b="1">
                <a:solidFill>
                  <a:schemeClr val="tx2"/>
                </a:solidFill>
              </a:rPr>
            </a:br>
            <a:r>
              <a:rPr lang="fr-FR" altLang="fr-FR" sz="3200" b="1">
                <a:solidFill>
                  <a:schemeClr val="tx2"/>
                </a:solidFill>
              </a:rPr>
              <a:t>Objat	</a:t>
            </a:r>
            <a:br>
              <a:rPr lang="fr-FR" altLang="fr-FR" sz="3200" b="1">
                <a:solidFill>
                  <a:schemeClr val="tx2"/>
                </a:solidFill>
              </a:rPr>
            </a:br>
            <a:r>
              <a:rPr lang="fr-FR" altLang="fr-FR" sz="3200" b="1">
                <a:solidFill>
                  <a:schemeClr val="tx2"/>
                </a:solidFill>
              </a:rPr>
              <a:t>La nouvelle de l'espace	</a:t>
            </a:r>
            <a:br>
              <a:rPr lang="fr-FR" altLang="fr-FR" sz="3200" b="1">
                <a:solidFill>
                  <a:schemeClr val="tx2"/>
                </a:solidFill>
              </a:rPr>
            </a:br>
            <a:r>
              <a:rPr lang="fr-FR" altLang="fr-FR" sz="3200" b="1">
                <a:solidFill>
                  <a:schemeClr val="tx2"/>
                </a:solidFill>
              </a:rPr>
              <a:t>Berthault	Rowan	17 ans </a:t>
            </a:r>
            <a:br>
              <a:rPr lang="fr-FR" altLang="fr-FR" sz="3200" b="1">
                <a:solidFill>
                  <a:schemeClr val="tx2"/>
                </a:solidFill>
              </a:rPr>
            </a:br>
            <a:r>
              <a:rPr lang="fr-FR" altLang="fr-FR" sz="3200" b="1">
                <a:solidFill>
                  <a:schemeClr val="tx2"/>
                </a:solidFill>
              </a:rPr>
              <a:t>Bordeaux	</a:t>
            </a:r>
            <a:br>
              <a:rPr lang="fr-FR" altLang="fr-FR" sz="3200" b="1">
                <a:solidFill>
                  <a:schemeClr val="tx2"/>
                </a:solidFill>
              </a:rPr>
            </a:br>
            <a:r>
              <a:rPr lang="fr-FR" altLang="fr-FR" sz="3200" b="1">
                <a:solidFill>
                  <a:schemeClr val="tx2"/>
                </a:solidFill>
              </a:rPr>
              <a:t>Ta maison, là où l'eau n'a pas de goût	</a:t>
            </a:r>
            <a:br>
              <a:rPr lang="fr-FR" altLang="fr-FR" sz="3200" b="1">
                <a:solidFill>
                  <a:schemeClr val="tx2"/>
                </a:solidFill>
              </a:rPr>
            </a:br>
            <a:r>
              <a:rPr lang="fr-FR" altLang="fr-FR" sz="3200" b="1">
                <a:solidFill>
                  <a:schemeClr val="tx2"/>
                </a:solidFill>
              </a:rPr>
              <a:t>Silvagni	Ava	 16-18 ans</a:t>
            </a:r>
            <a:br>
              <a:rPr lang="fr-FR" altLang="fr-FR" sz="3200" b="1">
                <a:solidFill>
                  <a:schemeClr val="tx2"/>
                </a:solidFill>
              </a:rPr>
            </a:br>
            <a:r>
              <a:rPr lang="fr-FR" altLang="fr-FR" sz="3200" b="1">
                <a:solidFill>
                  <a:schemeClr val="tx2"/>
                </a:solidFill>
              </a:rPr>
              <a:t>Auvers sur Oise 	</a:t>
            </a:r>
            <a:br>
              <a:rPr lang="fr-FR" altLang="fr-FR" sz="3200" b="1">
                <a:solidFill>
                  <a:schemeClr val="tx2"/>
                </a:solidFill>
              </a:rPr>
            </a:br>
            <a:r>
              <a:rPr lang="fr-FR" altLang="fr-FR" sz="5400" b="1">
                <a:solidFill>
                  <a:srgbClr val="FF0000"/>
                </a:solidFill>
              </a:rPr>
              <a:t>Une surprise pour eux !</a:t>
            </a:r>
          </a:p>
        </p:txBody>
      </p:sp>
      <p:sp>
        <p:nvSpPr>
          <p:cNvPr id="31747" name="ZoneTexte 2">
            <a:extLst>
              <a:ext uri="{FF2B5EF4-FFF2-40B4-BE49-F238E27FC236}">
                <a16:creationId xmlns:a16="http://schemas.microsoft.com/office/drawing/2014/main" id="{717BC17F-5F87-4E80-8637-69B1C2BB0E64}"/>
              </a:ext>
            </a:extLst>
          </p:cNvPr>
          <p:cNvSpPr txBox="1">
            <a:spLocks noChangeArrowheads="1"/>
          </p:cNvSpPr>
          <p:nvPr/>
        </p:nvSpPr>
        <p:spPr bwMode="auto">
          <a:xfrm>
            <a:off x="250825" y="260350"/>
            <a:ext cx="878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2400" b="1">
                <a:solidFill>
                  <a:schemeClr val="tx2"/>
                </a:solidFill>
                <a:latin typeface="Arial" panose="020B0604020202020204" pitchFamily="34" charset="0"/>
              </a:rPr>
              <a:t>3 mineurs ont participé au concours sans être primés</a:t>
            </a:r>
            <a:endParaRPr lang="fr-FR" altLang="fr-FR" sz="240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a:extLst>
              <a:ext uri="{FF2B5EF4-FFF2-40B4-BE49-F238E27FC236}">
                <a16:creationId xmlns:a16="http://schemas.microsoft.com/office/drawing/2014/main" id="{D3E961BE-5F3E-4F56-B431-19B1D19D24D4}"/>
              </a:ext>
            </a:extLst>
          </p:cNvPr>
          <p:cNvSpPr>
            <a:spLocks noGrp="1"/>
          </p:cNvSpPr>
          <p:nvPr>
            <p:ph type="title"/>
          </p:nvPr>
        </p:nvSpPr>
        <p:spPr>
          <a:xfrm>
            <a:off x="468313" y="260350"/>
            <a:ext cx="8291512" cy="6034088"/>
          </a:xfrm>
        </p:spPr>
        <p:txBody>
          <a:bodyPr/>
          <a:lstStyle/>
          <a:p>
            <a:pPr>
              <a:lnSpc>
                <a:spcPct val="120000"/>
              </a:lnSpc>
              <a:spcBef>
                <a:spcPts val="600"/>
              </a:spcBef>
              <a:spcAft>
                <a:spcPts val="600"/>
              </a:spcAft>
            </a:pPr>
            <a:br>
              <a:rPr lang="fr-FR" altLang="fr-FR" sz="3600" b="1">
                <a:solidFill>
                  <a:srgbClr val="002060"/>
                </a:solidFill>
              </a:rPr>
            </a:br>
            <a:r>
              <a:rPr lang="fr-FR" altLang="fr-FR" sz="3200" b="1">
                <a:solidFill>
                  <a:srgbClr val="002060"/>
                </a:solidFill>
              </a:rPr>
              <a:t>Remerciements à la si regrettée chef de projet qui a été formidable, aux lecteurs, aux membres du jury, au graphiste et à tous les participants.</a:t>
            </a:r>
            <a:br>
              <a:rPr lang="fr-FR" altLang="fr-FR" sz="3200" b="1">
                <a:solidFill>
                  <a:srgbClr val="002060"/>
                </a:solidFill>
              </a:rPr>
            </a:br>
            <a:r>
              <a:rPr lang="fr-FR" altLang="fr-FR" sz="6000" b="1">
                <a:solidFill>
                  <a:srgbClr val="FF0000"/>
                </a:solidFill>
              </a:rPr>
              <a:t>Et vive</a:t>
            </a:r>
            <a:br>
              <a:rPr lang="fr-FR" altLang="fr-FR" sz="6000" b="1">
                <a:solidFill>
                  <a:srgbClr val="FF0000"/>
                </a:solidFill>
              </a:rPr>
            </a:br>
            <a:r>
              <a:rPr lang="fr-FR" altLang="fr-FR" sz="6000" b="1">
                <a:solidFill>
                  <a:srgbClr val="FF0000"/>
                </a:solidFill>
              </a:rPr>
              <a:t>La Saison 6 qui sera dédiée à Anne-Marie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1">
            <a:extLst>
              <a:ext uri="{FF2B5EF4-FFF2-40B4-BE49-F238E27FC236}">
                <a16:creationId xmlns:a16="http://schemas.microsoft.com/office/drawing/2014/main" id="{66AB7D60-D0E0-442F-B042-493B7B97B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42888"/>
            <a:ext cx="662463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ZoneTexte 2">
            <a:extLst>
              <a:ext uri="{FF2B5EF4-FFF2-40B4-BE49-F238E27FC236}">
                <a16:creationId xmlns:a16="http://schemas.microsoft.com/office/drawing/2014/main" id="{F294C4E3-F86F-4A87-97D4-B94E499775FE}"/>
              </a:ext>
            </a:extLst>
          </p:cNvPr>
          <p:cNvSpPr txBox="1">
            <a:spLocks noChangeArrowheads="1"/>
          </p:cNvSpPr>
          <p:nvPr/>
        </p:nvSpPr>
        <p:spPr bwMode="auto">
          <a:xfrm>
            <a:off x="395288" y="4046538"/>
            <a:ext cx="460851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fr-FR" altLang="fr-FR" sz="4400">
              <a:solidFill>
                <a:srgbClr val="002060"/>
              </a:solidFill>
              <a:latin typeface="Algerian" panose="04020705040A02060702" pitchFamily="82" charset="0"/>
            </a:endParaRPr>
          </a:p>
          <a:p>
            <a:pPr>
              <a:spcBef>
                <a:spcPct val="0"/>
              </a:spcBef>
              <a:buFontTx/>
              <a:buNone/>
            </a:pPr>
            <a:endParaRPr lang="fr-FR" altLang="fr-FR" sz="4400">
              <a:solidFill>
                <a:srgbClr val="002060"/>
              </a:solidFill>
              <a:latin typeface="Algerian" panose="04020705040A02060702" pitchFamily="82" charset="0"/>
            </a:endParaRPr>
          </a:p>
          <a:p>
            <a:pPr>
              <a:spcBef>
                <a:spcPct val="0"/>
              </a:spcBef>
              <a:buFontTx/>
              <a:buNone/>
            </a:pPr>
            <a:r>
              <a:rPr lang="fr-FR" altLang="fr-FR" sz="5400">
                <a:solidFill>
                  <a:srgbClr val="002060"/>
                </a:solidFill>
                <a:latin typeface="Algerian" panose="04020705040A02060702" pitchFamily="82" charset="0"/>
              </a:rPr>
              <a:t>Saison 5</a:t>
            </a:r>
          </a:p>
        </p:txBody>
      </p:sp>
      <p:sp>
        <p:nvSpPr>
          <p:cNvPr id="6148" name="ZoneTexte 2">
            <a:extLst>
              <a:ext uri="{FF2B5EF4-FFF2-40B4-BE49-F238E27FC236}">
                <a16:creationId xmlns:a16="http://schemas.microsoft.com/office/drawing/2014/main" id="{4EE2FF85-9036-4BD1-9B89-A2DBBDE1AB8E}"/>
              </a:ext>
            </a:extLst>
          </p:cNvPr>
          <p:cNvSpPr txBox="1">
            <a:spLocks noChangeArrowheads="1"/>
          </p:cNvSpPr>
          <p:nvPr/>
        </p:nvSpPr>
        <p:spPr bwMode="auto">
          <a:xfrm>
            <a:off x="179388" y="2492375"/>
            <a:ext cx="89646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6000">
                <a:solidFill>
                  <a:srgbClr val="002060"/>
                </a:solidFill>
                <a:latin typeface="Algerian" panose="04020705040A02060702" pitchFamily="82" charset="0"/>
              </a:rPr>
              <a:t>CONCOURS DE NOUVELLES</a:t>
            </a:r>
          </a:p>
          <a:p>
            <a:pPr algn="ctr">
              <a:spcBef>
                <a:spcPct val="0"/>
              </a:spcBef>
              <a:buFontTx/>
              <a:buNone/>
            </a:pPr>
            <a:r>
              <a:rPr lang="fr-FR" altLang="fr-FR" sz="6000">
                <a:solidFill>
                  <a:srgbClr val="002060"/>
                </a:solidFill>
                <a:latin typeface="Algerian" panose="04020705040A02060702" pitchFamily="82" charset="0"/>
              </a:rPr>
              <a:t>2022-2023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a:extLst>
              <a:ext uri="{FF2B5EF4-FFF2-40B4-BE49-F238E27FC236}">
                <a16:creationId xmlns:a16="http://schemas.microsoft.com/office/drawing/2014/main" id="{C9CF4020-1506-4F84-B2FB-2D1A9731976B}"/>
              </a:ext>
            </a:extLst>
          </p:cNvPr>
          <p:cNvSpPr>
            <a:spLocks noGrp="1"/>
          </p:cNvSpPr>
          <p:nvPr>
            <p:ph type="ctrTitle"/>
          </p:nvPr>
        </p:nvSpPr>
        <p:spPr>
          <a:xfrm>
            <a:off x="0" y="476672"/>
            <a:ext cx="9144000" cy="6381328"/>
          </a:xfrm>
        </p:spPr>
        <p:txBody>
          <a:bodyPr/>
          <a:lstStyle/>
          <a:p>
            <a:br>
              <a:rPr lang="fr-FR" altLang="fr-FR" b="1" dirty="0">
                <a:solidFill>
                  <a:srgbClr val="002060"/>
                </a:solidFill>
              </a:rPr>
            </a:br>
            <a:r>
              <a:rPr lang="fr-FR" altLang="fr-FR" b="1" dirty="0">
                <a:solidFill>
                  <a:srgbClr val="002060"/>
                </a:solidFill>
              </a:rPr>
              <a:t>Chef de projet: Anne-Marie LABORDE</a:t>
            </a:r>
            <a:br>
              <a:rPr lang="fr-FR" altLang="fr-FR" b="1" dirty="0">
                <a:solidFill>
                  <a:srgbClr val="002060"/>
                </a:solidFill>
              </a:rPr>
            </a:br>
            <a:r>
              <a:rPr lang="fr-FR" altLang="fr-FR" b="1" dirty="0">
                <a:solidFill>
                  <a:srgbClr val="002060"/>
                </a:solidFill>
              </a:rPr>
              <a:t>(déjà chef de projet en 2019)</a:t>
            </a:r>
            <a:br>
              <a:rPr lang="fr-FR" altLang="fr-FR" b="1" dirty="0">
                <a:solidFill>
                  <a:srgbClr val="002060"/>
                </a:solidFill>
              </a:rPr>
            </a:br>
            <a:br>
              <a:rPr lang="fr-FR" altLang="fr-FR" b="1" dirty="0">
                <a:solidFill>
                  <a:srgbClr val="002060"/>
                </a:solidFill>
              </a:rPr>
            </a:br>
            <a:br>
              <a:rPr lang="fr-FR" altLang="fr-FR" b="1" dirty="0">
                <a:solidFill>
                  <a:srgbClr val="002060"/>
                </a:solidFill>
              </a:rPr>
            </a:br>
            <a:br>
              <a:rPr lang="fr-FR" altLang="fr-FR" b="1" dirty="0">
                <a:solidFill>
                  <a:srgbClr val="002060"/>
                </a:solidFill>
              </a:rPr>
            </a:br>
            <a:br>
              <a:rPr lang="fr-FR" altLang="fr-FR" b="1" dirty="0">
                <a:solidFill>
                  <a:srgbClr val="002060"/>
                </a:solidFill>
              </a:rPr>
            </a:br>
            <a:br>
              <a:rPr lang="fr-FR" altLang="fr-FR" b="1" dirty="0">
                <a:solidFill>
                  <a:srgbClr val="002060"/>
                </a:solidFill>
              </a:rPr>
            </a:br>
            <a:br>
              <a:rPr lang="fr-FR" altLang="fr-FR" b="1" dirty="0">
                <a:solidFill>
                  <a:srgbClr val="002060"/>
                </a:solidFill>
              </a:rPr>
            </a:br>
            <a:r>
              <a:rPr lang="fr-FR" altLang="fr-FR" b="1" dirty="0">
                <a:solidFill>
                  <a:srgbClr val="002060"/>
                </a:solidFill>
              </a:rPr>
              <a:t>Créateur des concours de nouvelles: 	(2012-2014-2016): Jack MULLER</a:t>
            </a:r>
            <a:br>
              <a:rPr lang="fr-FR" altLang="fr-FR" b="1" dirty="0">
                <a:solidFill>
                  <a:srgbClr val="002060"/>
                </a:solidFill>
              </a:rPr>
            </a:br>
            <a:br>
              <a:rPr lang="fr-FR" altLang="fr-FR" b="1" dirty="0">
                <a:solidFill>
                  <a:srgbClr val="002060"/>
                </a:solidFill>
              </a:rPr>
            </a:br>
            <a:endParaRPr lang="fr-FR" altLang="fr-FR" b="1" dirty="0">
              <a:solidFill>
                <a:srgbClr val="002060"/>
              </a:solidFill>
            </a:endParaRPr>
          </a:p>
        </p:txBody>
      </p:sp>
      <p:pic>
        <p:nvPicPr>
          <p:cNvPr id="6" name="Image 5">
            <a:extLst>
              <a:ext uri="{FF2B5EF4-FFF2-40B4-BE49-F238E27FC236}">
                <a16:creationId xmlns:a16="http://schemas.microsoft.com/office/drawing/2014/main" id="{A2CE417D-C194-4D42-B521-944385E8A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484784"/>
            <a:ext cx="6096000" cy="36220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a:extLst>
              <a:ext uri="{FF2B5EF4-FFF2-40B4-BE49-F238E27FC236}">
                <a16:creationId xmlns:a16="http://schemas.microsoft.com/office/drawing/2014/main" id="{7F79EBEB-F142-43E7-9290-083FC61C3605}"/>
              </a:ext>
            </a:extLst>
          </p:cNvPr>
          <p:cNvSpPr>
            <a:spLocks noGrp="1"/>
          </p:cNvSpPr>
          <p:nvPr>
            <p:ph type="title"/>
          </p:nvPr>
        </p:nvSpPr>
        <p:spPr>
          <a:xfrm>
            <a:off x="971550" y="908050"/>
            <a:ext cx="8172450" cy="5949950"/>
          </a:xfrm>
        </p:spPr>
        <p:txBody>
          <a:bodyPr/>
          <a:lstStyle/>
          <a:p>
            <a:pPr algn="l" eaLnBrk="1" hangingPunct="1"/>
            <a:r>
              <a:rPr lang="fr-FR" altLang="fr-FR" b="1">
                <a:solidFill>
                  <a:srgbClr val="002060"/>
                </a:solidFill>
              </a:rPr>
              <a:t>- Opération lancée en  octobre par Internet par Anne-Marie</a:t>
            </a:r>
            <a:br>
              <a:rPr lang="fr-FR" altLang="fr-FR" b="1">
                <a:solidFill>
                  <a:srgbClr val="002060"/>
                </a:solidFill>
              </a:rPr>
            </a:br>
            <a:r>
              <a:rPr lang="fr-FR" altLang="fr-FR" b="1">
                <a:solidFill>
                  <a:srgbClr val="002060"/>
                </a:solidFill>
              </a:rPr>
              <a:t>- A la clôture des inscriptions le 30 novembre il y avait 75 inscrits.</a:t>
            </a:r>
            <a:br>
              <a:rPr lang="fr-FR" altLang="fr-FR" b="1">
                <a:solidFill>
                  <a:srgbClr val="002060"/>
                </a:solidFill>
              </a:rPr>
            </a:br>
            <a:r>
              <a:rPr lang="fr-FR" altLang="fr-FR" b="1">
                <a:solidFill>
                  <a:srgbClr val="002060"/>
                </a:solidFill>
              </a:rPr>
              <a:t>- 1° nouvelle reçue le 29 octobre 2022</a:t>
            </a:r>
            <a:br>
              <a:rPr lang="fr-FR" altLang="fr-FR" b="1">
                <a:solidFill>
                  <a:srgbClr val="002060"/>
                </a:solidFill>
              </a:rPr>
            </a:br>
            <a:r>
              <a:rPr lang="fr-FR" altLang="fr-FR" b="1">
                <a:solidFill>
                  <a:srgbClr val="002060"/>
                </a:solidFill>
              </a:rPr>
              <a:t>- 50 nouvelles réellement déposées à la date limite (31 mars 2023), ce qui est correct. </a:t>
            </a:r>
            <a:br>
              <a:rPr lang="fr-FR" altLang="fr-FR" b="1">
                <a:solidFill>
                  <a:srgbClr val="002060"/>
                </a:solidFill>
              </a:rPr>
            </a:br>
            <a:br>
              <a:rPr lang="fr-FR" altLang="fr-FR" b="1">
                <a:solidFill>
                  <a:srgbClr val="002060"/>
                </a:solidFill>
              </a:rPr>
            </a:br>
            <a:endParaRPr lang="fr-FR" altLang="fr-FR" b="1">
              <a:solidFill>
                <a:srgbClr val="00206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
            <a:extLst>
              <a:ext uri="{FF2B5EF4-FFF2-40B4-BE49-F238E27FC236}">
                <a16:creationId xmlns:a16="http://schemas.microsoft.com/office/drawing/2014/main" id="{12CB012D-952F-49A5-8A7F-43F2BFCDD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4925"/>
            <a:ext cx="9144000"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E19AE09-E9A4-4B7F-B35B-7704F8261D16}"/>
              </a:ext>
            </a:extLst>
          </p:cNvPr>
          <p:cNvSpPr txBox="1"/>
          <p:nvPr/>
        </p:nvSpPr>
        <p:spPr>
          <a:xfrm>
            <a:off x="971550" y="5970588"/>
            <a:ext cx="7345363" cy="646112"/>
          </a:xfrm>
          <a:prstGeom prst="rect">
            <a:avLst/>
          </a:prstGeom>
          <a:noFill/>
        </p:spPr>
        <p:txBody>
          <a:bodyPr>
            <a:spAutoFit/>
          </a:bodyPr>
          <a:lstStyle/>
          <a:p>
            <a:pPr>
              <a:defRPr/>
            </a:pPr>
            <a:r>
              <a:rPr lang="fr-FR" sz="3600" b="1" dirty="0">
                <a:solidFill>
                  <a:schemeClr val="tx2"/>
                </a:solidFill>
                <a:latin typeface="+mj-lt"/>
              </a:rPr>
              <a:t>Répartition des âges des concurrents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0B09E690-5AC2-43BC-B707-FD9299575CBB}"/>
              </a:ext>
            </a:extLst>
          </p:cNvPr>
          <p:cNvSpPr>
            <a:spLocks noGrp="1"/>
          </p:cNvSpPr>
          <p:nvPr>
            <p:ph type="title"/>
          </p:nvPr>
        </p:nvSpPr>
        <p:spPr>
          <a:xfrm>
            <a:off x="179388" y="-100013"/>
            <a:ext cx="8785225" cy="2089151"/>
          </a:xfrm>
        </p:spPr>
        <p:txBody>
          <a:bodyPr/>
          <a:lstStyle/>
          <a:p>
            <a:pPr>
              <a:defRPr/>
            </a:pPr>
            <a:r>
              <a:rPr lang="fr-FR" altLang="fr-FR" b="1" dirty="0">
                <a:solidFill>
                  <a:srgbClr val="002060"/>
                </a:solidFill>
              </a:rPr>
              <a:t>Un Thème unique</a:t>
            </a:r>
            <a:br>
              <a:rPr lang="fr-FR" altLang="fr-FR" dirty="0">
                <a:solidFill>
                  <a:srgbClr val="002060"/>
                </a:solidFill>
              </a:rPr>
            </a:br>
            <a:br>
              <a:rPr lang="fr-FR" sz="2000" b="1" dirty="0">
                <a:latin typeface="+mn-lt"/>
              </a:rPr>
            </a:br>
            <a:r>
              <a:rPr lang="fr-FR" sz="3100" b="1" dirty="0">
                <a:solidFill>
                  <a:schemeClr val="tx2"/>
                </a:solidFill>
                <a:latin typeface="+mn-lt"/>
              </a:rPr>
              <a:t>« Un astéroïde géocroiseur fait route vers la Terre »</a:t>
            </a:r>
            <a:br>
              <a:rPr lang="fr-FR" sz="3100" b="1" dirty="0">
                <a:solidFill>
                  <a:schemeClr val="tx2"/>
                </a:solidFill>
                <a:latin typeface="+mn-lt"/>
              </a:rPr>
            </a:br>
            <a:endParaRPr lang="fr-FR" altLang="fr-FR" sz="3100" b="1" dirty="0">
              <a:solidFill>
                <a:schemeClr val="tx2"/>
              </a:solidFill>
              <a:latin typeface="+mn-lt"/>
            </a:endParaRPr>
          </a:p>
        </p:txBody>
      </p:sp>
      <p:pic>
        <p:nvPicPr>
          <p:cNvPr id="13315" name="Image 2">
            <a:extLst>
              <a:ext uri="{FF2B5EF4-FFF2-40B4-BE49-F238E27FC236}">
                <a16:creationId xmlns:a16="http://schemas.microsoft.com/office/drawing/2014/main" id="{10BF40C4-B117-42C3-A5AB-C7FE3A9BF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681163"/>
            <a:ext cx="349567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ZoneTexte 1">
            <a:extLst>
              <a:ext uri="{FF2B5EF4-FFF2-40B4-BE49-F238E27FC236}">
                <a16:creationId xmlns:a16="http://schemas.microsoft.com/office/drawing/2014/main" id="{4D42FCF6-1366-47B0-933B-409987492593}"/>
              </a:ext>
            </a:extLst>
          </p:cNvPr>
          <p:cNvSpPr txBox="1">
            <a:spLocks noChangeArrowheads="1"/>
          </p:cNvSpPr>
          <p:nvPr/>
        </p:nvSpPr>
        <p:spPr bwMode="auto">
          <a:xfrm>
            <a:off x="5580063" y="4724400"/>
            <a:ext cx="34956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1700" b="1">
                <a:solidFill>
                  <a:schemeClr val="tx2"/>
                </a:solidFill>
                <a:latin typeface="Arial" panose="020B0604020202020204" pitchFamily="34" charset="0"/>
              </a:rPr>
              <a:t>Le teaser d’Olivier BOUSQUET</a:t>
            </a:r>
          </a:p>
        </p:txBody>
      </p:sp>
      <p:sp>
        <p:nvSpPr>
          <p:cNvPr id="13317" name="ZoneTexte 3">
            <a:extLst>
              <a:ext uri="{FF2B5EF4-FFF2-40B4-BE49-F238E27FC236}">
                <a16:creationId xmlns:a16="http://schemas.microsoft.com/office/drawing/2014/main" id="{5D54878B-4406-41BE-B8FA-6B832DEE530F}"/>
              </a:ext>
            </a:extLst>
          </p:cNvPr>
          <p:cNvSpPr txBox="1">
            <a:spLocks noChangeArrowheads="1"/>
          </p:cNvSpPr>
          <p:nvPr/>
        </p:nvSpPr>
        <p:spPr bwMode="auto">
          <a:xfrm>
            <a:off x="179388" y="1681163"/>
            <a:ext cx="5080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200" b="1">
                <a:solidFill>
                  <a:schemeClr val="tx2"/>
                </a:solidFill>
                <a:latin typeface="Arial" panose="020B0604020202020204" pitchFamily="34" charset="0"/>
              </a:rPr>
              <a:t>« 2035 : une nouvelle effrayante est annoncée par des astronomes… </a:t>
            </a:r>
            <a:endParaRPr lang="fr-FR" altLang="fr-FR" sz="2200">
              <a:solidFill>
                <a:schemeClr val="tx2"/>
              </a:solidFill>
              <a:latin typeface="Arial" panose="020B0604020202020204" pitchFamily="34" charset="0"/>
            </a:endParaRPr>
          </a:p>
          <a:p>
            <a:pPr>
              <a:spcBef>
                <a:spcPct val="0"/>
              </a:spcBef>
              <a:buFontTx/>
              <a:buNone/>
            </a:pPr>
            <a:r>
              <a:rPr lang="fr-FR" altLang="fr-FR" sz="2200" b="1">
                <a:solidFill>
                  <a:schemeClr val="tx2"/>
                </a:solidFill>
                <a:latin typeface="Arial" panose="020B0604020202020204" pitchFamily="34" charset="0"/>
              </a:rPr>
              <a:t>Un astéroïde géocroiseur fait route vers la Terre. Sa taille le place dans la catégorie des exterminateurs. Depuis quelques années, la compétition entre grandes nations spatiales a limité les projets en coopération. Mais là, le temps presse, sans un effort concerté pour répondre à ce défi, il en sera fini de l'humanité.</a:t>
            </a:r>
            <a:endParaRPr lang="fr-FR" altLang="fr-FR" sz="2200">
              <a:solidFill>
                <a:schemeClr val="tx2"/>
              </a:solidFill>
              <a:latin typeface="Arial" panose="020B0604020202020204" pitchFamily="34" charset="0"/>
            </a:endParaRPr>
          </a:p>
        </p:txBody>
      </p:sp>
      <p:sp>
        <p:nvSpPr>
          <p:cNvPr id="13318" name="ZoneTexte 4">
            <a:extLst>
              <a:ext uri="{FF2B5EF4-FFF2-40B4-BE49-F238E27FC236}">
                <a16:creationId xmlns:a16="http://schemas.microsoft.com/office/drawing/2014/main" id="{C3C1CD80-E548-4E3A-BF6B-9E4D892C32B3}"/>
              </a:ext>
            </a:extLst>
          </p:cNvPr>
          <p:cNvSpPr txBox="1">
            <a:spLocks noChangeArrowheads="1"/>
          </p:cNvSpPr>
          <p:nvPr/>
        </p:nvSpPr>
        <p:spPr bwMode="auto">
          <a:xfrm>
            <a:off x="323850" y="5949950"/>
            <a:ext cx="8640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800" b="1">
                <a:solidFill>
                  <a:schemeClr val="tx2"/>
                </a:solidFill>
                <a:latin typeface="Arial" panose="020B0604020202020204" pitchFamily="34" charset="0"/>
              </a:rPr>
              <a:t>Réalité ou utopie, à vous de convaincre le jury avec une nouvelle originale… ». </a:t>
            </a:r>
            <a:endParaRPr lang="fr-FR" altLang="fr-FR" sz="2800">
              <a:solidFill>
                <a:schemeClr val="tx2"/>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EB5FAC17-F7A6-4666-8A2B-E50ADB583177}"/>
              </a:ext>
            </a:extLst>
          </p:cNvPr>
          <p:cNvSpPr>
            <a:spLocks noGrp="1"/>
          </p:cNvSpPr>
          <p:nvPr>
            <p:ph type="title"/>
          </p:nvPr>
        </p:nvSpPr>
        <p:spPr>
          <a:xfrm>
            <a:off x="539750" y="274638"/>
            <a:ext cx="8135938" cy="5457825"/>
          </a:xfrm>
        </p:spPr>
        <p:txBody>
          <a:bodyPr/>
          <a:lstStyle/>
          <a:p>
            <a:r>
              <a:rPr lang="fr-FR" altLang="fr-FR" sz="2800" b="1">
                <a:solidFill>
                  <a:schemeClr val="tx2"/>
                </a:solidFill>
              </a:rPr>
              <a:t>Le concours était ouvert à tous, à partir de 16 ans, à l’exception des membres du Jury</a:t>
            </a:r>
            <a:br>
              <a:rPr lang="fr-FR" altLang="fr-FR" sz="2800" b="1">
                <a:solidFill>
                  <a:schemeClr val="tx2"/>
                </a:solidFill>
              </a:rPr>
            </a:br>
            <a:r>
              <a:rPr lang="fr-FR" altLang="fr-FR" sz="2800" b="1">
                <a:solidFill>
                  <a:schemeClr val="tx2"/>
                </a:solidFill>
              </a:rPr>
              <a:t>et du Conseil d’Administration de l’Association Les Amis de la Cité de l’espace.</a:t>
            </a:r>
            <a:br>
              <a:rPr lang="fr-FR" altLang="fr-FR" sz="2800" b="1">
                <a:solidFill>
                  <a:schemeClr val="tx2"/>
                </a:solidFill>
              </a:rPr>
            </a:br>
            <a:r>
              <a:rPr lang="fr-FR" altLang="fr-FR" sz="2800" b="1">
                <a:solidFill>
                  <a:schemeClr val="tx2"/>
                </a:solidFill>
              </a:rPr>
              <a:t>3 mineurs ont participé.</a:t>
            </a:r>
            <a:br>
              <a:rPr lang="fr-FR" altLang="fr-FR" sz="2800" b="1">
                <a:solidFill>
                  <a:schemeClr val="tx2"/>
                </a:solidFill>
              </a:rPr>
            </a:br>
            <a:br>
              <a:rPr lang="fr-FR" altLang="fr-FR" sz="2800" b="1">
                <a:solidFill>
                  <a:schemeClr val="tx2"/>
                </a:solidFill>
              </a:rPr>
            </a:br>
            <a:r>
              <a:rPr lang="fr-FR" altLang="fr-FR" sz="2800" b="1">
                <a:solidFill>
                  <a:schemeClr val="tx2"/>
                </a:solidFill>
              </a:rPr>
              <a:t>Les dix Nouvelles jugées les meilleures seront distinguées. Parmi ces dix Nouvelles,</a:t>
            </a:r>
            <a:br>
              <a:rPr lang="fr-FR" altLang="fr-FR" sz="2800" b="1">
                <a:solidFill>
                  <a:schemeClr val="tx2"/>
                </a:solidFill>
              </a:rPr>
            </a:br>
            <a:r>
              <a:rPr lang="fr-FR" altLang="fr-FR" sz="2800" b="1">
                <a:solidFill>
                  <a:schemeClr val="tx2"/>
                </a:solidFill>
              </a:rPr>
              <a:t>le Jury décernera trois Prix et accordera une Distinction aux autres lauréats. </a:t>
            </a:r>
            <a:br>
              <a:rPr lang="fr-FR" altLang="fr-FR" sz="2800" b="1">
                <a:solidFill>
                  <a:schemeClr val="tx2"/>
                </a:solidFill>
              </a:rPr>
            </a:br>
            <a:r>
              <a:rPr lang="fr-FR" altLang="fr-FR" sz="2800" b="1">
                <a:solidFill>
                  <a:schemeClr val="tx2"/>
                </a:solidFill>
              </a:rPr>
              <a:t>Selon la qualité des œuvres reçues, un Prix Jeune (mineur) pourra être attribué.</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a:extLst>
              <a:ext uri="{FF2B5EF4-FFF2-40B4-BE49-F238E27FC236}">
                <a16:creationId xmlns:a16="http://schemas.microsoft.com/office/drawing/2014/main" id="{801B068B-DD99-4004-A506-FA76DF45CEB2}"/>
              </a:ext>
            </a:extLst>
          </p:cNvPr>
          <p:cNvSpPr>
            <a:spLocks noGrp="1"/>
          </p:cNvSpPr>
          <p:nvPr>
            <p:ph type="title"/>
          </p:nvPr>
        </p:nvSpPr>
        <p:spPr>
          <a:xfrm>
            <a:off x="0" y="0"/>
            <a:ext cx="9144000" cy="4005263"/>
          </a:xfrm>
        </p:spPr>
        <p:txBody>
          <a:bodyPr/>
          <a:lstStyle/>
          <a:p>
            <a:r>
              <a:rPr lang="fr-FR" altLang="fr-FR" sz="3600" b="1">
                <a:solidFill>
                  <a:schemeClr val="tx2"/>
                </a:solidFill>
              </a:rPr>
              <a:t>Le Jury</a:t>
            </a:r>
            <a:br>
              <a:rPr lang="fr-FR" altLang="fr-FR" sz="3600" b="1">
                <a:solidFill>
                  <a:schemeClr val="tx2"/>
                </a:solidFill>
              </a:rPr>
            </a:br>
            <a:r>
              <a:rPr lang="fr-FR" altLang="fr-FR" sz="3600" b="1">
                <a:solidFill>
                  <a:schemeClr val="tx2"/>
                </a:solidFill>
              </a:rPr>
              <a:t>Réunion le 30 mai 2023 à l’Envol des Pionniers</a:t>
            </a:r>
            <a:br>
              <a:rPr lang="fr-FR" altLang="fr-FR" sz="3600" b="1">
                <a:solidFill>
                  <a:schemeClr val="tx2"/>
                </a:solidFill>
              </a:rPr>
            </a:br>
            <a:r>
              <a:rPr lang="fr-FR" altLang="fr-FR" sz="3600" b="1">
                <a:solidFill>
                  <a:schemeClr val="tx2"/>
                </a:solidFill>
              </a:rPr>
              <a:t>Danielle BARRERE, Georges CASSAR, Edith CASSART, Thierry DAVID, Pierre FAUROUX, Pierre HOLLIER, Maïté HOZE, Marcel LAUZERAL, Henri RÈME (Président)</a:t>
            </a:r>
            <a:br>
              <a:rPr lang="fr-FR" altLang="fr-FR"/>
            </a:br>
            <a:endParaRPr lang="fr-FR" altLang="fr-FR"/>
          </a:p>
        </p:txBody>
      </p:sp>
      <p:sp>
        <p:nvSpPr>
          <p:cNvPr id="17411" name="ZoneTexte 2">
            <a:extLst>
              <a:ext uri="{FF2B5EF4-FFF2-40B4-BE49-F238E27FC236}">
                <a16:creationId xmlns:a16="http://schemas.microsoft.com/office/drawing/2014/main" id="{E0F3BD30-D0AE-402F-8728-D2A4BFB3E60B}"/>
              </a:ext>
            </a:extLst>
          </p:cNvPr>
          <p:cNvSpPr txBox="1">
            <a:spLocks noChangeArrowheads="1"/>
          </p:cNvSpPr>
          <p:nvPr/>
        </p:nvSpPr>
        <p:spPr bwMode="auto">
          <a:xfrm>
            <a:off x="0" y="3357563"/>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800" b="1" dirty="0">
                <a:solidFill>
                  <a:schemeClr val="tx2"/>
                </a:solidFill>
                <a:latin typeface="Arial" panose="020B0604020202020204" pitchFamily="34" charset="0"/>
              </a:rPr>
              <a:t>Des lecteurs n’ont pas pu participer au jury mais avaient envoyé leurs évaluations ou participé à  un groupe de lecture: Bernard CABRIÈRE, Annabelle MOREAUX, Éliane MOREAUX, Cécile PERCIE DU SERT, Joël ROCHE, Hervé SCHINDLER</a:t>
            </a:r>
          </a:p>
          <a:p>
            <a:pPr>
              <a:spcBef>
                <a:spcPct val="0"/>
              </a:spcBef>
              <a:buFontTx/>
              <a:buNone/>
            </a:pPr>
            <a:r>
              <a:rPr lang="fr-FR" altLang="fr-FR" sz="2800" b="1" dirty="0">
                <a:solidFill>
                  <a:schemeClr val="tx2"/>
                </a:solidFill>
                <a:latin typeface="Arial" panose="020B0604020202020204" pitchFamily="34" charset="0"/>
              </a:rPr>
              <a:t>Le jury n’avait aucune information sur les auteurs des nouvelles. Seule Anne-Marie avait les identités.</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5718</TotalTime>
  <Words>2395</Words>
  <Application>Microsoft Office PowerPoint</Application>
  <PresentationFormat>Affichage à l'écran (4:3)</PresentationFormat>
  <Paragraphs>66</Paragraphs>
  <Slides>23</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Algerian</vt:lpstr>
      <vt:lpstr>Arial</vt:lpstr>
      <vt:lpstr>Calibri</vt:lpstr>
      <vt:lpstr>Thème Office</vt:lpstr>
      <vt:lpstr>Présentation PowerPoint</vt:lpstr>
      <vt:lpstr>Présentation PowerPoint</vt:lpstr>
      <vt:lpstr>Présentation PowerPoint</vt:lpstr>
      <vt:lpstr> Chef de projet: Anne-Marie LABORDE (déjà chef de projet en 2019)       Créateur des concours de nouvelles:  (2012-2014-2016): Jack MULLER  </vt:lpstr>
      <vt:lpstr>- Opération lancée en  octobre par Internet par Anne-Marie - A la clôture des inscriptions le 30 novembre il y avait 75 inscrits. - 1° nouvelle reçue le 29 octobre 2022 - 50 nouvelles réellement déposées à la date limite (31 mars 2023), ce qui est correct.   </vt:lpstr>
      <vt:lpstr>Présentation PowerPoint</vt:lpstr>
      <vt:lpstr>Un Thème unique  « Un astéroïde géocroiseur fait route vers la Terre » </vt:lpstr>
      <vt:lpstr>Le concours était ouvert à tous, à partir de 16 ans, à l’exception des membres du Jury et du Conseil d’Administration de l’Association Les Amis de la Cité de l’espace. 3 mineurs ont participé.  Les dix Nouvelles jugées les meilleures seront distinguées. Parmi ces dix Nouvelles, le Jury décernera trois Prix et accordera une Distinction aux autres lauréats.  Selon la qualité des œuvres reçues, un Prix Jeune (mineur) pourra être attribué.</vt:lpstr>
      <vt:lpstr>Le Jury Réunion le 30 mai 2023 à l’Envol des Pionniers Danielle BARRERE, Georges CASSAR, Edith CASSART, Thierry DAVID, Pierre FAUROUX, Pierre HOLLIER, Maïté HOZE, Marcel LAUZERAL, Henri RÈME (Président) </vt:lpstr>
      <vt:lpstr>Une remarque. Il y a eu des notations très différentes suivant les lecteurs. Si vous n’êtes pas dans les 10 premiers certains en étaient proches. Ne vous découragez pas </vt:lpstr>
      <vt:lpstr>Présentation PowerPoint</vt:lpstr>
      <vt:lpstr>1-CARAMBOLAGE par M. Pierre Michel de Trévoux (Ain)</vt:lpstr>
      <vt:lpstr>2-Entre leurs mains  par Mme Floriane LENFANT de La-Ville-Dieu-du-Temple (82)</vt:lpstr>
      <vt:lpstr>3-Fatale étoile filante par Mme Corinne MAJOREL d’Aussonne (31)</vt:lpstr>
      <vt:lpstr>4-GARGANTUA par David CASSOL d’Espondeilhan (34)</vt:lpstr>
      <vt:lpstr>5-Impact positif par Alain ROZENBAUM d’Antibes (06)</vt:lpstr>
      <vt:lpstr>6-La Graine par M. Florian BAUDE de Verneuil-sur-Seine (78)</vt:lpstr>
      <vt:lpstr>7-Rencontres par Olivier MORGADES de Virson (17)</vt:lpstr>
      <vt:lpstr>3° prix   La Terre est bleue comme une orange par Mme Yolande Rooryck  de Muret (31)</vt:lpstr>
      <vt:lpstr>2° prix   Les 120 derniers jours par M. Gérard MULLER d’Escalquens (31)</vt:lpstr>
      <vt:lpstr>1° prix  BetIA par M. Fabien BOUVET de Nébian (34)</vt:lpstr>
      <vt:lpstr>  Cinq espoirs perdus  Deriche Emilie 16 ans  Objat  La nouvelle de l'espace  Berthault Rowan 17 ans  Bordeaux  Ta maison, là où l'eau n'a pas de goût  Silvagni Ava  16-18 ans Auvers sur Oise   Une surprise pour eux !</vt:lpstr>
      <vt:lpstr> Remerciements à la si regrettée chef de projet qui a été formidable, aux lecteurs, aux membres du jury, au graphiste et à tous les participants. Et vive La Saison 6 qui sera dédiée à Anne-Marie !</vt:lpstr>
    </vt:vector>
  </TitlesOfParts>
  <Company>SPOT IMAGE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CESR</dc:creator>
  <cp:lastModifiedBy>Henri REME</cp:lastModifiedBy>
  <cp:revision>143</cp:revision>
  <dcterms:created xsi:type="dcterms:W3CDTF">2012-11-29T17:11:07Z</dcterms:created>
  <dcterms:modified xsi:type="dcterms:W3CDTF">2023-06-12T11:19:20Z</dcterms:modified>
</cp:coreProperties>
</file>